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DM Sans" pitchFamily="2" charset="77"/>
      <p:regular r:id="rId35"/>
      <p:bold r:id="rId36"/>
      <p:italic r:id="rId37"/>
      <p:boldItalic r:id="rId38"/>
    </p:embeddedFont>
    <p:embeddedFont>
      <p:font typeface="DM Sans Light" pitchFamily="2" charset="77"/>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17A640-2D07-4D03-99C3-A0855E5378BA}">
  <a:tblStyle styleId="{6917A640-2D07-4D03-99C3-A0855E5378B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18"/>
    <p:restoredTop sz="94545"/>
  </p:normalViewPr>
  <p:slideViewPr>
    <p:cSldViewPr snapToGrid="0">
      <p:cViewPr varScale="1">
        <p:scale>
          <a:sx n="167" d="100"/>
          <a:sy n="167" d="100"/>
        </p:scale>
        <p:origin x="168" y="21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3f84cb24e55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3f84cb24e55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f84cb24e55_21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f84cb24e55_2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f84ebbe1cb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f84ebbe1c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f87633e957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f87633e95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f8611897bf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f8611897bf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8611897b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8611897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84cb24e55_1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84cb24e55_1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8938299a0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f8938299a0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f8938299a0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f8938299a0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f8938299a0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f8938299a0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8938299a0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8938299a0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f8938299a0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f8938299a0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8938299a0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8938299a0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8938299a0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f8938299a0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8938299a0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f8938299a0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f8938299a0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f8938299a0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f893b71c62_4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f893b71c62_4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f893b71c62_4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f893b71c62_4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f893b71c62_4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f893b71c62_4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893b71c62_4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f893b71c62_4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893b71c62_4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f893b71c62_4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f893b71c62_4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f893b71c62_4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f893b71c62_4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f893b71c62_4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f893b71c62_4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3f893b71c62_4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f893b71c62_4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f893b71c62_4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893b71c62_4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893b71c62_4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3f893b71c62_4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3f893b71c62_4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f893b71c62_4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3f893b71c62_4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f893b71c62_4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f893b71c62_4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fa768fb1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3fa768fb1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3f898670a1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3f898670a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f8938299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3f8938299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Generated (g3f84cb24e55_16_0)">
  <p:cSld name="Generated (g3f84cb24e55_16_0)">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jpg"/><Relationship Id="rId5" Type="http://schemas.openxmlformats.org/officeDocument/2006/relationships/hyperlink" Target="http://drive.google.com/file/d/1wkTDERtvqITdjNJWHTQR2VPiKzz9ZQhw/view"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4"/>
          <p:cNvSpPr/>
          <p:nvPr/>
        </p:nvSpPr>
        <p:spPr>
          <a:xfrm>
            <a:off x="0" y="0"/>
            <a:ext cx="91440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56" name="Google Shape;56;p14"/>
          <p:cNvGrpSpPr/>
          <p:nvPr/>
        </p:nvGrpSpPr>
        <p:grpSpPr>
          <a:xfrm>
            <a:off x="419100" y="1333500"/>
            <a:ext cx="6229500" cy="2571750"/>
            <a:chOff x="-38100" y="0"/>
            <a:chExt cx="6229500" cy="2571750"/>
          </a:xfrm>
        </p:grpSpPr>
        <p:sp>
          <p:nvSpPr>
            <p:cNvPr id="57" name="Google Shape;57;p14"/>
            <p:cNvSpPr txBox="1"/>
            <p:nvPr/>
          </p:nvSpPr>
          <p:spPr>
            <a:xfrm>
              <a:off x="0" y="0"/>
              <a:ext cx="6191400" cy="2190900"/>
            </a:xfrm>
            <a:prstGeom prst="rect">
              <a:avLst/>
            </a:prstGeom>
            <a:noFill/>
            <a:ln>
              <a:noFill/>
            </a:ln>
          </p:spPr>
          <p:txBody>
            <a:bodyPr spcFirstLastPara="1" wrap="square" lIns="0" tIns="0" rIns="0" bIns="0" anchor="t" anchorCtr="0">
              <a:noAutofit/>
            </a:bodyPr>
            <a:lstStyle/>
            <a:p>
              <a:pPr marL="0" lvl="0" indent="0" algn="l" rtl="0">
                <a:spcBef>
                  <a:spcPts val="0"/>
                </a:spcBef>
                <a:spcAft>
                  <a:spcPts val="1500"/>
                </a:spcAft>
                <a:buNone/>
              </a:pPr>
              <a:r>
                <a:rPr lang="en" sz="4200" b="1">
                  <a:solidFill>
                    <a:srgbClr val="FFFFFF"/>
                  </a:solidFill>
                  <a:latin typeface="DM Sans"/>
                  <a:ea typeface="DM Sans"/>
                  <a:cs typeface="DM Sans"/>
                  <a:sym typeface="DM Sans"/>
                </a:rPr>
                <a:t>This Course Is Accredited By:</a:t>
              </a:r>
              <a:endParaRPr sz="4200" b="1">
                <a:solidFill>
                  <a:srgbClr val="FFFFFF"/>
                </a:solidFill>
                <a:latin typeface="DM Sans"/>
                <a:ea typeface="DM Sans"/>
                <a:cs typeface="DM Sans"/>
                <a:sym typeface="DM Sans"/>
              </a:endParaRPr>
            </a:p>
          </p:txBody>
        </p:sp>
        <p:pic>
          <p:nvPicPr>
            <p:cNvPr id="58" name="Google Shape;58;p14"/>
            <p:cNvPicPr preferRelativeResize="0"/>
            <p:nvPr/>
          </p:nvPicPr>
          <p:blipFill rotWithShape="1">
            <a:blip r:embed="rId3">
              <a:alphaModFix/>
            </a:blip>
            <a:srcRect/>
            <a:stretch/>
          </p:blipFill>
          <p:spPr>
            <a:xfrm>
              <a:off x="-38100" y="1485900"/>
              <a:ext cx="1790700" cy="76200"/>
            </a:xfrm>
            <a:prstGeom prst="rect">
              <a:avLst/>
            </a:prstGeom>
            <a:noFill/>
            <a:ln>
              <a:noFill/>
            </a:ln>
          </p:spPr>
        </p:pic>
        <p:sp>
          <p:nvSpPr>
            <p:cNvPr id="59" name="Google Shape;59;p14"/>
            <p:cNvSpPr txBox="1"/>
            <p:nvPr/>
          </p:nvSpPr>
          <p:spPr>
            <a:xfrm>
              <a:off x="0" y="1809750"/>
              <a:ext cx="5238900" cy="762000"/>
            </a:xfrm>
            <a:prstGeom prst="rect">
              <a:avLst/>
            </a:prstGeom>
            <a:noFill/>
            <a:ln>
              <a:noFill/>
            </a:ln>
          </p:spPr>
          <p:txBody>
            <a:bodyPr spcFirstLastPara="1" wrap="square" lIns="0" tIns="0" rIns="0" bIns="0" anchor="t" anchorCtr="0">
              <a:noAutofit/>
            </a:bodyPr>
            <a:lstStyle/>
            <a:p>
              <a:pPr marL="0" lvl="0" indent="0" algn="l" rtl="0">
                <a:spcBef>
                  <a:spcPts val="300"/>
                </a:spcBef>
                <a:spcAft>
                  <a:spcPts val="0"/>
                </a:spcAft>
                <a:buNone/>
              </a:pPr>
              <a:r>
                <a:rPr lang="en">
                  <a:solidFill>
                    <a:srgbClr val="F6F6F6"/>
                  </a:solidFill>
                  <a:latin typeface="DM Sans"/>
                  <a:ea typeface="DM Sans"/>
                  <a:cs typeface="DM Sans"/>
                  <a:sym typeface="DM Sans"/>
                </a:rPr>
                <a:t>International Certification Alliance (ICA)</a:t>
              </a:r>
              <a:endParaRPr>
                <a:solidFill>
                  <a:srgbClr val="F6F6F6"/>
                </a:solidFill>
                <a:latin typeface="DM Sans"/>
                <a:ea typeface="DM Sans"/>
                <a:cs typeface="DM Sans"/>
                <a:sym typeface="DM Sans"/>
              </a:endParaRPr>
            </a:p>
            <a:p>
              <a:pPr marL="0" lvl="0" indent="0" algn="l" rtl="0">
                <a:spcBef>
                  <a:spcPts val="300"/>
                </a:spcBef>
                <a:spcAft>
                  <a:spcPts val="0"/>
                </a:spcAft>
                <a:buNone/>
              </a:pPr>
              <a:endParaRPr>
                <a:solidFill>
                  <a:srgbClr val="F6F6F6"/>
                </a:solidFill>
                <a:latin typeface="DM Sans"/>
                <a:ea typeface="DM Sans"/>
                <a:cs typeface="DM Sans"/>
                <a:sym typeface="DM Sans"/>
              </a:endParaRPr>
            </a:p>
          </p:txBody>
        </p:sp>
      </p:grpSp>
      <p:pic>
        <p:nvPicPr>
          <p:cNvPr id="60" name="Google Shape;60;p14" title="ICA-Primary-Cloud White.png"/>
          <p:cNvPicPr preferRelativeResize="0"/>
          <p:nvPr/>
        </p:nvPicPr>
        <p:blipFill>
          <a:blip r:embed="rId4">
            <a:alphaModFix/>
          </a:blip>
          <a:stretch>
            <a:fillRect/>
          </a:stretch>
        </p:blipFill>
        <p:spPr>
          <a:xfrm>
            <a:off x="5409150" y="1425597"/>
            <a:ext cx="2743725" cy="22922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grpSp>
        <p:nvGrpSpPr>
          <p:cNvPr id="65" name="Google Shape;65;p15"/>
          <p:cNvGrpSpPr/>
          <p:nvPr/>
        </p:nvGrpSpPr>
        <p:grpSpPr>
          <a:xfrm>
            <a:off x="0" y="0"/>
            <a:ext cx="9144000" cy="5143500"/>
            <a:chOff x="0" y="0"/>
            <a:chExt cx="9144000" cy="5143500"/>
          </a:xfrm>
        </p:grpSpPr>
        <p:sp>
          <p:nvSpPr>
            <p:cNvPr id="66" name="Google Shape;66;p15"/>
            <p:cNvSpPr/>
            <p:nvPr/>
          </p:nvSpPr>
          <p:spPr>
            <a:xfrm>
              <a:off x="0" y="0"/>
              <a:ext cx="45720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7" name="Google Shape;67;p15"/>
            <p:cNvSpPr/>
            <p:nvPr/>
          </p:nvSpPr>
          <p:spPr>
            <a:xfrm>
              <a:off x="4572000" y="0"/>
              <a:ext cx="45720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8" name="Google Shape;68;p15"/>
            <p:cNvSpPr txBox="1"/>
            <p:nvPr/>
          </p:nvSpPr>
          <p:spPr>
            <a:xfrm>
              <a:off x="838200" y="495300"/>
              <a:ext cx="14289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69" name="Google Shape;69;p15"/>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FFFFFF"/>
                  </a:solidFill>
                  <a:latin typeface="DM Sans"/>
                  <a:ea typeface="DM Sans"/>
                  <a:cs typeface="DM Sans"/>
                  <a:sym typeface="DM Sans"/>
                </a:rPr>
                <a:t>International Certification Alliance</a:t>
              </a:r>
              <a:endParaRPr/>
            </a:p>
          </p:txBody>
        </p:sp>
      </p:grpSp>
      <p:sp>
        <p:nvSpPr>
          <p:cNvPr id="70" name="Google Shape;70;p15"/>
          <p:cNvSpPr txBox="1"/>
          <p:nvPr/>
        </p:nvSpPr>
        <p:spPr>
          <a:xfrm>
            <a:off x="457200" y="1073400"/>
            <a:ext cx="3657600" cy="2996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720" b="1">
                <a:solidFill>
                  <a:srgbClr val="FFFFFF"/>
                </a:solidFill>
                <a:latin typeface="DM Sans"/>
                <a:ea typeface="DM Sans"/>
                <a:cs typeface="DM Sans"/>
                <a:sym typeface="DM Sans"/>
              </a:rPr>
              <a:t>About the ICA Required Content.</a:t>
            </a:r>
            <a:endParaRPr sz="2720" b="1">
              <a:solidFill>
                <a:srgbClr val="FFFFFF"/>
              </a:solidFill>
              <a:latin typeface="DM Sans"/>
              <a:ea typeface="DM Sans"/>
              <a:cs typeface="DM Sans"/>
              <a:sym typeface="DM Sans"/>
            </a:endParaRPr>
          </a:p>
          <a:p>
            <a:pPr marL="0" lvl="0" indent="0" algn="l" rtl="0">
              <a:spcBef>
                <a:spcPts val="1500"/>
              </a:spcBef>
              <a:spcAft>
                <a:spcPts val="0"/>
              </a:spcAft>
              <a:buNone/>
            </a:pPr>
            <a:r>
              <a:rPr lang="en" sz="1700" b="1">
                <a:solidFill>
                  <a:srgbClr val="FFFFFF"/>
                </a:solidFill>
                <a:latin typeface="DM Sans"/>
                <a:ea typeface="DM Sans"/>
                <a:cs typeface="DM Sans"/>
                <a:sym typeface="DM Sans"/>
              </a:rPr>
              <a:t>We ask that all ICA-accredited courses incorporate our required slides into your course. </a:t>
            </a:r>
            <a:endParaRPr b="1" i="1">
              <a:solidFill>
                <a:srgbClr val="FFFFFF"/>
              </a:solidFill>
              <a:latin typeface="DM Sans"/>
              <a:ea typeface="DM Sans"/>
              <a:cs typeface="DM Sans"/>
              <a:sym typeface="DM Sans"/>
            </a:endParaRPr>
          </a:p>
          <a:p>
            <a:pPr marL="0" lvl="0" indent="0" algn="l" rtl="0">
              <a:spcBef>
                <a:spcPts val="1800"/>
              </a:spcBef>
              <a:spcAft>
                <a:spcPts val="1800"/>
              </a:spcAft>
              <a:buNone/>
            </a:pPr>
            <a:r>
              <a:rPr lang="en" sz="1700" b="1">
                <a:solidFill>
                  <a:srgbClr val="FFFFFF"/>
                </a:solidFill>
                <a:latin typeface="DM Sans"/>
                <a:ea typeface="DM Sans"/>
                <a:cs typeface="DM Sans"/>
                <a:sym typeface="DM Sans"/>
              </a:rPr>
              <a:t>No need to include this entire slide deck, we simply ask that you include the following:</a:t>
            </a:r>
            <a:endParaRPr sz="1190" b="0">
              <a:solidFill>
                <a:srgbClr val="FFFFFF"/>
              </a:solidFill>
              <a:latin typeface="DM Sans"/>
              <a:ea typeface="DM Sans"/>
              <a:cs typeface="DM Sans"/>
              <a:sym typeface="DM Sans"/>
            </a:endParaRPr>
          </a:p>
        </p:txBody>
      </p:sp>
      <p:pic>
        <p:nvPicPr>
          <p:cNvPr id="71" name="Google Shape;71;p15" title="ICA-Primary-Cloud White.png"/>
          <p:cNvPicPr preferRelativeResize="0"/>
          <p:nvPr/>
        </p:nvPicPr>
        <p:blipFill>
          <a:blip r:embed="rId3">
            <a:alphaModFix/>
          </a:blip>
          <a:stretch>
            <a:fillRect/>
          </a:stretch>
        </p:blipFill>
        <p:spPr>
          <a:xfrm>
            <a:off x="457196" y="228596"/>
            <a:ext cx="786500" cy="657100"/>
          </a:xfrm>
          <a:prstGeom prst="rect">
            <a:avLst/>
          </a:prstGeom>
          <a:noFill/>
          <a:ln>
            <a:noFill/>
          </a:ln>
        </p:spPr>
      </p:pic>
      <p:sp>
        <p:nvSpPr>
          <p:cNvPr id="72" name="Google Shape;72;p15"/>
          <p:cNvSpPr txBox="1"/>
          <p:nvPr/>
        </p:nvSpPr>
        <p:spPr>
          <a:xfrm>
            <a:off x="4919800" y="391050"/>
            <a:ext cx="3915300" cy="4361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 b="1">
                <a:solidFill>
                  <a:srgbClr val="270025"/>
                </a:solidFill>
                <a:latin typeface="DM Sans"/>
                <a:ea typeface="DM Sans"/>
                <a:cs typeface="DM Sans"/>
                <a:sym typeface="DM Sans"/>
              </a:rPr>
              <a:t>Slide 3 or 32</a:t>
            </a:r>
            <a:endParaRPr sz="1200" b="1">
              <a:solidFill>
                <a:srgbClr val="270025"/>
              </a:solidFill>
              <a:latin typeface="DM Sans"/>
              <a:ea typeface="DM Sans"/>
              <a:cs typeface="DM Sans"/>
              <a:sym typeface="DM Sans"/>
            </a:endParaRPr>
          </a:p>
          <a:p>
            <a:pPr marL="457200" lvl="0" indent="-304800" algn="l" rtl="0">
              <a:lnSpc>
                <a:spcPct val="115000"/>
              </a:lnSpc>
              <a:spcBef>
                <a:spcPts val="0"/>
              </a:spcBef>
              <a:spcAft>
                <a:spcPts val="0"/>
              </a:spcAft>
              <a:buClr>
                <a:srgbClr val="270025"/>
              </a:buClr>
              <a:buSzPts val="1200"/>
              <a:buFont typeface="DM Sans"/>
              <a:buChar char="-"/>
            </a:pPr>
            <a:r>
              <a:rPr lang="en" sz="1200" b="1">
                <a:solidFill>
                  <a:srgbClr val="270025"/>
                </a:solidFill>
                <a:latin typeface="DM Sans"/>
                <a:ea typeface="DM Sans"/>
                <a:cs typeface="DM Sans"/>
                <a:sym typeface="DM Sans"/>
              </a:rPr>
              <a:t>Play the Welcome Video</a:t>
            </a:r>
            <a:r>
              <a:rPr lang="en" sz="1200">
                <a:solidFill>
                  <a:srgbClr val="270025"/>
                </a:solidFill>
                <a:latin typeface="DM Sans"/>
                <a:ea typeface="DM Sans"/>
                <a:cs typeface="DM Sans"/>
                <a:sym typeface="DM Sans"/>
              </a:rPr>
              <a:t> </a:t>
            </a:r>
            <a:br>
              <a:rPr lang="en" sz="1200">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A brief message from our team celebrating </a:t>
            </a:r>
            <a:br>
              <a:rPr lang="en" sz="1200">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why it’s important that your course is </a:t>
            </a:r>
            <a:br>
              <a:rPr lang="en" sz="1200">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accredited by ICA.</a:t>
            </a:r>
            <a:endParaRPr sz="1200">
              <a:solidFill>
                <a:srgbClr val="270025"/>
              </a:solidFill>
              <a:latin typeface="DM Sans"/>
              <a:ea typeface="DM Sans"/>
              <a:cs typeface="DM Sans"/>
              <a:sym typeface="DM Sans"/>
            </a:endParaRPr>
          </a:p>
          <a:p>
            <a:pPr marL="0" lvl="0" indent="0" algn="l" rtl="0">
              <a:lnSpc>
                <a:spcPct val="115000"/>
              </a:lnSpc>
              <a:spcBef>
                <a:spcPts val="0"/>
              </a:spcBef>
              <a:spcAft>
                <a:spcPts val="0"/>
              </a:spcAft>
              <a:buNone/>
            </a:pPr>
            <a:r>
              <a:rPr lang="en" sz="1200" b="1">
                <a:solidFill>
                  <a:srgbClr val="270025"/>
                </a:solidFill>
                <a:latin typeface="DM Sans"/>
                <a:ea typeface="DM Sans"/>
                <a:cs typeface="DM Sans"/>
                <a:sym typeface="DM Sans"/>
              </a:rPr>
              <a:t>OR</a:t>
            </a:r>
            <a:endParaRPr sz="1200" b="1">
              <a:solidFill>
                <a:srgbClr val="270025"/>
              </a:solidFill>
              <a:latin typeface="DM Sans"/>
              <a:ea typeface="DM Sans"/>
              <a:cs typeface="DM Sans"/>
              <a:sym typeface="DM Sans"/>
            </a:endParaRPr>
          </a:p>
          <a:p>
            <a:pPr marL="457200" lvl="0" indent="-304800" algn="l" rtl="0">
              <a:lnSpc>
                <a:spcPct val="115000"/>
              </a:lnSpc>
              <a:spcBef>
                <a:spcPts val="0"/>
              </a:spcBef>
              <a:spcAft>
                <a:spcPts val="0"/>
              </a:spcAft>
              <a:buClr>
                <a:srgbClr val="270025"/>
              </a:buClr>
              <a:buSzPts val="1200"/>
              <a:buFont typeface="DM Sans"/>
              <a:buChar char="-"/>
            </a:pPr>
            <a:r>
              <a:rPr lang="en" sz="1200" b="1">
                <a:solidFill>
                  <a:srgbClr val="270025"/>
                </a:solidFill>
                <a:latin typeface="DM Sans"/>
                <a:ea typeface="DM Sans"/>
                <a:cs typeface="DM Sans"/>
                <a:sym typeface="DM Sans"/>
              </a:rPr>
              <a:t>Play the End of Class Video</a:t>
            </a:r>
            <a:br>
              <a:rPr lang="en" sz="1200">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An opportunity to encourage learners to continue on their learning journey. It also sets expectations about next steps for claiming the certification or credential.</a:t>
            </a:r>
            <a:endParaRPr sz="1200">
              <a:solidFill>
                <a:srgbClr val="270025"/>
              </a:solidFill>
              <a:latin typeface="DM Sans"/>
              <a:ea typeface="DM Sans"/>
              <a:cs typeface="DM Sans"/>
              <a:sym typeface="DM Sans"/>
            </a:endParaRPr>
          </a:p>
          <a:p>
            <a:pPr marL="0" lvl="0" indent="0" algn="l" rtl="0">
              <a:lnSpc>
                <a:spcPct val="115000"/>
              </a:lnSpc>
              <a:spcBef>
                <a:spcPts val="0"/>
              </a:spcBef>
              <a:spcAft>
                <a:spcPts val="0"/>
              </a:spcAft>
              <a:buNone/>
            </a:pPr>
            <a:endParaRPr b="1">
              <a:solidFill>
                <a:srgbClr val="270025"/>
              </a:solidFill>
              <a:latin typeface="DM Sans"/>
              <a:ea typeface="DM Sans"/>
              <a:cs typeface="DM Sans"/>
              <a:sym typeface="DM Sans"/>
            </a:endParaRPr>
          </a:p>
          <a:p>
            <a:pPr marL="0" lvl="0" indent="0" algn="l" rtl="0">
              <a:lnSpc>
                <a:spcPct val="115000"/>
              </a:lnSpc>
              <a:spcBef>
                <a:spcPts val="0"/>
              </a:spcBef>
              <a:spcAft>
                <a:spcPts val="0"/>
              </a:spcAft>
              <a:buNone/>
            </a:pPr>
            <a:r>
              <a:rPr lang="en" b="1">
                <a:solidFill>
                  <a:srgbClr val="270025"/>
                </a:solidFill>
                <a:latin typeface="DM Sans"/>
                <a:ea typeface="DM Sans"/>
                <a:cs typeface="DM Sans"/>
                <a:sym typeface="DM Sans"/>
              </a:rPr>
              <a:t>Slide 4</a:t>
            </a:r>
            <a:br>
              <a:rPr lang="en" sz="1200" b="1">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We ask that all ICA-accredited courses use and demonstrate knowledge associated with this slide.</a:t>
            </a:r>
            <a:br>
              <a:rPr lang="en" sz="1200">
                <a:solidFill>
                  <a:srgbClr val="270025"/>
                </a:solidFill>
                <a:latin typeface="DM Sans"/>
                <a:ea typeface="DM Sans"/>
                <a:cs typeface="DM Sans"/>
                <a:sym typeface="DM Sans"/>
              </a:rPr>
            </a:br>
            <a:r>
              <a:rPr lang="en" sz="1200" i="1">
                <a:solidFill>
                  <a:srgbClr val="270025"/>
                </a:solidFill>
                <a:latin typeface="DM Sans"/>
                <a:ea typeface="DM Sans"/>
                <a:cs typeface="DM Sans"/>
                <a:sym typeface="DM Sans"/>
              </a:rPr>
              <a:t>(optional for micro-credential courses)</a:t>
            </a:r>
            <a:endParaRPr sz="1200" i="1">
              <a:solidFill>
                <a:srgbClr val="270025"/>
              </a:solidFill>
              <a:latin typeface="DM Sans"/>
              <a:ea typeface="DM Sans"/>
              <a:cs typeface="DM Sans"/>
              <a:sym typeface="DM Sans"/>
            </a:endParaRPr>
          </a:p>
          <a:p>
            <a:pPr marL="0" lvl="0" indent="0" algn="l" rtl="0">
              <a:lnSpc>
                <a:spcPct val="115000"/>
              </a:lnSpc>
              <a:spcBef>
                <a:spcPts val="0"/>
              </a:spcBef>
              <a:spcAft>
                <a:spcPts val="0"/>
              </a:spcAft>
              <a:buNone/>
            </a:pPr>
            <a:endParaRPr b="1">
              <a:solidFill>
                <a:srgbClr val="270025"/>
              </a:solidFill>
              <a:latin typeface="DM Sans"/>
              <a:ea typeface="DM Sans"/>
              <a:cs typeface="DM Sans"/>
              <a:sym typeface="DM Sans"/>
            </a:endParaRPr>
          </a:p>
          <a:p>
            <a:pPr marL="0" lvl="0" indent="0" algn="l" rtl="0">
              <a:lnSpc>
                <a:spcPct val="115000"/>
              </a:lnSpc>
              <a:spcBef>
                <a:spcPts val="0"/>
              </a:spcBef>
              <a:spcAft>
                <a:spcPts val="0"/>
              </a:spcAft>
              <a:buNone/>
            </a:pPr>
            <a:r>
              <a:rPr lang="en" b="1">
                <a:solidFill>
                  <a:srgbClr val="270025"/>
                </a:solidFill>
                <a:latin typeface="DM Sans"/>
                <a:ea typeface="DM Sans"/>
                <a:cs typeface="DM Sans"/>
                <a:sym typeface="DM Sans"/>
              </a:rPr>
              <a:t>ONE Slide from slides 7-31</a:t>
            </a:r>
            <a:br>
              <a:rPr lang="en" b="1">
                <a:solidFill>
                  <a:srgbClr val="270025"/>
                </a:solidFill>
                <a:latin typeface="DM Sans"/>
                <a:ea typeface="DM Sans"/>
                <a:cs typeface="DM Sans"/>
                <a:sym typeface="DM Sans"/>
              </a:rPr>
            </a:br>
            <a:r>
              <a:rPr lang="en" sz="1200">
                <a:solidFill>
                  <a:srgbClr val="270025"/>
                </a:solidFill>
                <a:latin typeface="DM Sans"/>
                <a:ea typeface="DM Sans"/>
                <a:cs typeface="DM Sans"/>
                <a:sym typeface="DM Sans"/>
              </a:rPr>
              <a:t>Share key details of the certification they will earn in the class (see the slide specific to that certification)</a:t>
            </a:r>
            <a:endParaRPr sz="1200">
              <a:solidFill>
                <a:srgbClr val="270025"/>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p:nvPr/>
        </p:nvSpPr>
        <p:spPr>
          <a:xfrm>
            <a:off x="0" y="0"/>
            <a:ext cx="91440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78" name="Google Shape;78;p16" title="Wecome to ICA Accredited Class_v6.mp4">
            <a:hlinkClick r:id="rId5"/>
          </p:cNvPr>
          <p:cNvPicPr preferRelativeResize="0"/>
          <p:nvPr/>
        </p:nvPicPr>
        <p:blipFill>
          <a:blip r:embed="rId6">
            <a:alphaModFix/>
          </a:blip>
          <a:stretch>
            <a:fillRect/>
          </a:stretch>
        </p:blipFill>
        <p:spPr>
          <a:xfrm>
            <a:off x="267920" y="150700"/>
            <a:ext cx="8608166" cy="4842099"/>
          </a:xfrm>
          <a:prstGeom prst="rect">
            <a:avLst/>
          </a:prstGeom>
          <a:noFill/>
          <a:ln>
            <a:noFill/>
          </a:ln>
        </p:spPr>
      </p:pic>
      <p:pic>
        <p:nvPicPr>
          <p:cNvPr id="2" name="Wecome to ICA Accredited Class_Final.mp4">
            <a:hlinkClick r:id="" action="ppaction://media"/>
            <a:extLst>
              <a:ext uri="{FF2B5EF4-FFF2-40B4-BE49-F238E27FC236}">
                <a16:creationId xmlns:a16="http://schemas.microsoft.com/office/drawing/2014/main" id="{DD794ABD-0792-8398-7DA2-8E0B1352BE7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3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3" name="Google Shape;83;p17"/>
          <p:cNvGrpSpPr/>
          <p:nvPr/>
        </p:nvGrpSpPr>
        <p:grpSpPr>
          <a:xfrm>
            <a:off x="0" y="0"/>
            <a:ext cx="9144000" cy="5143500"/>
            <a:chOff x="0" y="0"/>
            <a:chExt cx="9144000" cy="5143500"/>
          </a:xfrm>
        </p:grpSpPr>
        <p:sp>
          <p:nvSpPr>
            <p:cNvPr id="84" name="Google Shape;84;p17"/>
            <p:cNvSpPr/>
            <p:nvPr/>
          </p:nvSpPr>
          <p:spPr>
            <a:xfrm>
              <a:off x="0" y="0"/>
              <a:ext cx="4572000" cy="5143500"/>
            </a:xfrm>
            <a:prstGeom prst="rect">
              <a:avLst/>
            </a:prstGeom>
            <a:solidFill>
              <a:srgbClr val="3E0632"/>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5" name="Google Shape;85;p17"/>
            <p:cNvSpPr/>
            <p:nvPr/>
          </p:nvSpPr>
          <p:spPr>
            <a:xfrm>
              <a:off x="4572000" y="0"/>
              <a:ext cx="45720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6" name="Google Shape;86;p17"/>
            <p:cNvSpPr txBox="1"/>
            <p:nvPr/>
          </p:nvSpPr>
          <p:spPr>
            <a:xfrm>
              <a:off x="5995975" y="4599025"/>
              <a:ext cx="2857500" cy="2859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r>
                <a:rPr lang="en" sz="1000" b="1">
                  <a:solidFill>
                    <a:srgbClr val="3E0632"/>
                  </a:solidFill>
                  <a:latin typeface="DM Sans"/>
                  <a:ea typeface="DM Sans"/>
                  <a:cs typeface="DM Sans"/>
                  <a:sym typeface="DM Sans"/>
                </a:rPr>
                <a:t>International Certification Alliance</a:t>
              </a:r>
              <a:endParaRPr>
                <a:solidFill>
                  <a:srgbClr val="3E0632"/>
                </a:solidFill>
              </a:endParaRPr>
            </a:p>
          </p:txBody>
        </p:sp>
      </p:grpSp>
      <p:pic>
        <p:nvPicPr>
          <p:cNvPr id="87" name="Google Shape;87;p17" title="Combo Logo.png"/>
          <p:cNvPicPr preferRelativeResize="0"/>
          <p:nvPr/>
        </p:nvPicPr>
        <p:blipFill>
          <a:blip r:embed="rId3">
            <a:alphaModFix/>
          </a:blip>
          <a:stretch>
            <a:fillRect/>
          </a:stretch>
        </p:blipFill>
        <p:spPr>
          <a:xfrm>
            <a:off x="214850" y="172675"/>
            <a:ext cx="1946949" cy="768950"/>
          </a:xfrm>
          <a:prstGeom prst="rect">
            <a:avLst/>
          </a:prstGeom>
          <a:noFill/>
          <a:ln>
            <a:noFill/>
          </a:ln>
        </p:spPr>
      </p:pic>
      <p:pic>
        <p:nvPicPr>
          <p:cNvPr id="88" name="Google Shape;88;p17" title="SkillPrint.png"/>
          <p:cNvPicPr preferRelativeResize="0"/>
          <p:nvPr/>
        </p:nvPicPr>
        <p:blipFill rotWithShape="1">
          <a:blip r:embed="rId4">
            <a:alphaModFix/>
          </a:blip>
          <a:srcRect l="12407" t="14846" r="42993" b="34261"/>
          <a:stretch/>
        </p:blipFill>
        <p:spPr>
          <a:xfrm>
            <a:off x="0" y="0"/>
            <a:ext cx="4571999" cy="5143502"/>
          </a:xfrm>
          <a:prstGeom prst="rect">
            <a:avLst/>
          </a:prstGeom>
          <a:noFill/>
          <a:ln>
            <a:noFill/>
          </a:ln>
        </p:spPr>
      </p:pic>
      <p:sp>
        <p:nvSpPr>
          <p:cNvPr id="89" name="Google Shape;89;p17"/>
          <p:cNvSpPr txBox="1"/>
          <p:nvPr/>
        </p:nvSpPr>
        <p:spPr>
          <a:xfrm>
            <a:off x="4927825" y="1133400"/>
            <a:ext cx="3887100" cy="2876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400" b="1">
                <a:solidFill>
                  <a:srgbClr val="3E0632"/>
                </a:solidFill>
                <a:latin typeface="DM Sans"/>
                <a:ea typeface="DM Sans"/>
                <a:cs typeface="DM Sans"/>
                <a:sym typeface="DM Sans"/>
              </a:rPr>
              <a:t>Tomorrow-Ready™ Skills. </a:t>
            </a:r>
            <a:br>
              <a:rPr lang="en" sz="3000" b="1">
                <a:solidFill>
                  <a:srgbClr val="3E0632"/>
                </a:solidFill>
                <a:latin typeface="DM Sans"/>
                <a:ea typeface="DM Sans"/>
                <a:cs typeface="DM Sans"/>
                <a:sym typeface="DM Sans"/>
              </a:rPr>
            </a:br>
            <a:r>
              <a:rPr lang="en" sz="2400" b="1">
                <a:solidFill>
                  <a:srgbClr val="3E0632"/>
                </a:solidFill>
                <a:latin typeface="DM Sans"/>
                <a:ea typeface="DM Sans"/>
                <a:cs typeface="DM Sans"/>
                <a:sym typeface="DM Sans"/>
              </a:rPr>
              <a:t>Available Today.</a:t>
            </a:r>
            <a:endParaRPr sz="2400" b="1">
              <a:solidFill>
                <a:srgbClr val="3E0632"/>
              </a:solidFill>
              <a:latin typeface="DM Sans"/>
              <a:ea typeface="DM Sans"/>
              <a:cs typeface="DM Sans"/>
              <a:sym typeface="DM Sans"/>
            </a:endParaRPr>
          </a:p>
          <a:p>
            <a:pPr marL="0" lvl="0" indent="0" algn="l" rtl="0">
              <a:spcBef>
                <a:spcPts val="1200"/>
              </a:spcBef>
              <a:spcAft>
                <a:spcPts val="0"/>
              </a:spcAft>
              <a:buNone/>
            </a:pPr>
            <a:r>
              <a:rPr lang="en" sz="1200">
                <a:solidFill>
                  <a:srgbClr val="3E0632"/>
                </a:solidFill>
                <a:latin typeface="DM Sans"/>
                <a:ea typeface="DM Sans"/>
                <a:cs typeface="DM Sans"/>
                <a:sym typeface="DM Sans"/>
              </a:rPr>
              <a:t>We say Tomorrow-Ready™, not future proof, because no one can predict or protect against every possible future. </a:t>
            </a:r>
            <a:endParaRPr sz="1200">
              <a:solidFill>
                <a:srgbClr val="3E0632"/>
              </a:solidFill>
              <a:latin typeface="DM Sans"/>
              <a:ea typeface="DM Sans"/>
              <a:cs typeface="DM Sans"/>
              <a:sym typeface="DM Sans"/>
            </a:endParaRPr>
          </a:p>
          <a:p>
            <a:pPr marL="0" lvl="0" indent="0" algn="l" rtl="0">
              <a:spcBef>
                <a:spcPts val="1200"/>
              </a:spcBef>
              <a:spcAft>
                <a:spcPts val="0"/>
              </a:spcAft>
              <a:buNone/>
            </a:pPr>
            <a:r>
              <a:rPr lang="en" sz="1200">
                <a:solidFill>
                  <a:srgbClr val="3E0632"/>
                </a:solidFill>
                <a:latin typeface="DM Sans"/>
                <a:ea typeface="DM Sans"/>
                <a:cs typeface="DM Sans"/>
                <a:sym typeface="DM Sans"/>
              </a:rPr>
              <a:t>Readiness isn't a only a mindset, it's a set of skills and capabilities you build deliberately, one discipline at a time. </a:t>
            </a:r>
            <a:endParaRPr sz="1200">
              <a:solidFill>
                <a:srgbClr val="3E0632"/>
              </a:solidFill>
              <a:latin typeface="DM Sans"/>
              <a:ea typeface="DM Sans"/>
              <a:cs typeface="DM Sans"/>
              <a:sym typeface="DM Sans"/>
            </a:endParaRPr>
          </a:p>
          <a:p>
            <a:pPr marL="0" lvl="0" indent="0" algn="l" rtl="0">
              <a:spcBef>
                <a:spcPts val="1200"/>
              </a:spcBef>
              <a:spcAft>
                <a:spcPts val="0"/>
              </a:spcAft>
              <a:buNone/>
            </a:pPr>
            <a:r>
              <a:rPr lang="en" sz="1200">
                <a:solidFill>
                  <a:srgbClr val="3E0632"/>
                </a:solidFill>
                <a:latin typeface="DM Sans"/>
                <a:ea typeface="DM Sans"/>
                <a:cs typeface="DM Sans"/>
                <a:sym typeface="DM Sans"/>
              </a:rPr>
              <a:t>Our Tomorrow-Ready™ certifications help move people and organizations from where they are to where they need to be next.</a:t>
            </a:r>
            <a:endParaRPr sz="1200">
              <a:solidFill>
                <a:srgbClr val="3E0632"/>
              </a:solidFill>
              <a:latin typeface="DM Sans"/>
              <a:ea typeface="DM Sans"/>
              <a:cs typeface="DM Sans"/>
              <a:sym typeface="DM Sans"/>
            </a:endParaRPr>
          </a:p>
          <a:p>
            <a:pPr marL="0" lvl="0" indent="0" algn="l" rtl="0">
              <a:spcBef>
                <a:spcPts val="1200"/>
              </a:spcBef>
              <a:spcAft>
                <a:spcPts val="0"/>
              </a:spcAft>
              <a:buNone/>
            </a:pPr>
            <a:endParaRPr sz="1190">
              <a:solidFill>
                <a:srgbClr val="1A1A1A"/>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pSp>
        <p:nvGrpSpPr>
          <p:cNvPr id="94" name="Google Shape;94;p18"/>
          <p:cNvGrpSpPr/>
          <p:nvPr/>
        </p:nvGrpSpPr>
        <p:grpSpPr>
          <a:xfrm>
            <a:off x="0" y="0"/>
            <a:ext cx="9144000" cy="5143950"/>
            <a:chOff x="0" y="0"/>
            <a:chExt cx="9144000" cy="5143950"/>
          </a:xfrm>
        </p:grpSpPr>
        <p:sp>
          <p:nvSpPr>
            <p:cNvPr id="95" name="Google Shape;95;p18"/>
            <p:cNvSpPr/>
            <p:nvPr/>
          </p:nvSpPr>
          <p:spPr>
            <a:xfrm>
              <a:off x="0" y="0"/>
              <a:ext cx="9144000" cy="2631600"/>
            </a:xfrm>
            <a:prstGeom prst="rect">
              <a:avLst/>
            </a:prstGeom>
            <a:solidFill>
              <a:srgbClr val="3E0632"/>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96" name="Google Shape;96;p18"/>
            <p:cNvSpPr/>
            <p:nvPr/>
          </p:nvSpPr>
          <p:spPr>
            <a:xfrm>
              <a:off x="0" y="2631750"/>
              <a:ext cx="9144000" cy="25122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7" name="Google Shape;97;p18"/>
            <p:cNvSpPr txBox="1"/>
            <p:nvPr/>
          </p:nvSpPr>
          <p:spPr>
            <a:xfrm>
              <a:off x="457200" y="47625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grpSp>
      <p:sp>
        <p:nvSpPr>
          <p:cNvPr id="98" name="Google Shape;98;p18"/>
          <p:cNvSpPr txBox="1"/>
          <p:nvPr/>
        </p:nvSpPr>
        <p:spPr>
          <a:xfrm>
            <a:off x="1362875" y="228600"/>
            <a:ext cx="7328100" cy="657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440" b="1">
                <a:solidFill>
                  <a:srgbClr val="FFFFFF"/>
                </a:solidFill>
                <a:latin typeface="DM Sans"/>
                <a:ea typeface="DM Sans"/>
                <a:cs typeface="DM Sans"/>
                <a:sym typeface="DM Sans"/>
              </a:rPr>
              <a:t>From Standardized to Modular</a:t>
            </a:r>
            <a:br>
              <a:rPr lang="en" sz="2240" b="1">
                <a:solidFill>
                  <a:srgbClr val="FFFFFF"/>
                </a:solidFill>
                <a:latin typeface="DM Sans"/>
                <a:ea typeface="DM Sans"/>
                <a:cs typeface="DM Sans"/>
                <a:sym typeface="DM Sans"/>
              </a:rPr>
            </a:br>
            <a:r>
              <a:rPr lang="en" sz="1640">
                <a:solidFill>
                  <a:srgbClr val="FFFFFF"/>
                </a:solidFill>
                <a:latin typeface="DM Sans Light"/>
                <a:ea typeface="DM Sans Light"/>
                <a:cs typeface="DM Sans Light"/>
                <a:sym typeface="DM Sans Light"/>
              </a:rPr>
              <a:t>Learning as individual as you.</a:t>
            </a:r>
            <a:endParaRPr sz="1640">
              <a:solidFill>
                <a:srgbClr val="FFFFFF"/>
              </a:solidFill>
              <a:latin typeface="DM Sans Light"/>
              <a:ea typeface="DM Sans Light"/>
              <a:cs typeface="DM Sans Light"/>
              <a:sym typeface="DM Sans Light"/>
            </a:endParaRPr>
          </a:p>
          <a:p>
            <a:pPr marL="0" lvl="0" indent="0" algn="l" rtl="0">
              <a:spcBef>
                <a:spcPts val="900"/>
              </a:spcBef>
              <a:spcAft>
                <a:spcPts val="0"/>
              </a:spcAft>
              <a:buNone/>
            </a:pPr>
            <a:endParaRPr sz="980">
              <a:solidFill>
                <a:srgbClr val="FFFFFF"/>
              </a:solidFill>
              <a:latin typeface="DM Sans"/>
              <a:ea typeface="DM Sans"/>
              <a:cs typeface="DM Sans"/>
              <a:sym typeface="DM Sans"/>
            </a:endParaRPr>
          </a:p>
        </p:txBody>
      </p:sp>
      <p:pic>
        <p:nvPicPr>
          <p:cNvPr id="99" name="Google Shape;99;p18" title="ICA-Primary-Cloud White.png"/>
          <p:cNvPicPr preferRelativeResize="0"/>
          <p:nvPr/>
        </p:nvPicPr>
        <p:blipFill>
          <a:blip r:embed="rId3">
            <a:alphaModFix/>
          </a:blip>
          <a:stretch>
            <a:fillRect/>
          </a:stretch>
        </p:blipFill>
        <p:spPr>
          <a:xfrm>
            <a:off x="457196" y="228596"/>
            <a:ext cx="786500" cy="657100"/>
          </a:xfrm>
          <a:prstGeom prst="rect">
            <a:avLst/>
          </a:prstGeom>
          <a:noFill/>
          <a:ln>
            <a:noFill/>
          </a:ln>
        </p:spPr>
      </p:pic>
      <p:sp>
        <p:nvSpPr>
          <p:cNvPr id="100" name="Google Shape;100;p18"/>
          <p:cNvSpPr txBox="1"/>
          <p:nvPr/>
        </p:nvSpPr>
        <p:spPr>
          <a:xfrm>
            <a:off x="453150" y="885700"/>
            <a:ext cx="8237700" cy="1708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latin typeface="DM Sans"/>
                <a:ea typeface="DM Sans"/>
                <a:cs typeface="DM Sans"/>
                <a:sym typeface="DM Sans"/>
              </a:rPr>
              <a:t>Now, learners can earn certifications and credentials that meet their unique needs. In this modular approach, earning a certification requires learners to complete a combination of a core credential and at least two specialized credentials.</a:t>
            </a:r>
            <a:endParaRPr sz="1100">
              <a:solidFill>
                <a:schemeClr val="lt1"/>
              </a:solidFill>
              <a:latin typeface="DM Sans"/>
              <a:ea typeface="DM Sans"/>
              <a:cs typeface="DM Sans"/>
              <a:sym typeface="DM Sans"/>
            </a:endParaRPr>
          </a:p>
          <a:p>
            <a:pPr marL="0" lvl="0" indent="0" algn="l" rtl="0">
              <a:spcBef>
                <a:spcPts val="0"/>
              </a:spcBef>
              <a:spcAft>
                <a:spcPts val="0"/>
              </a:spcAft>
              <a:buNone/>
            </a:pPr>
            <a:r>
              <a:rPr lang="en" sz="1100">
                <a:solidFill>
                  <a:schemeClr val="lt1"/>
                </a:solidFill>
                <a:latin typeface="DM Sans"/>
                <a:ea typeface="DM Sans"/>
                <a:cs typeface="DM Sans"/>
                <a:sym typeface="DM Sans"/>
              </a:rPr>
              <a:t>‍</a:t>
            </a:r>
            <a:endParaRPr sz="1100">
              <a:solidFill>
                <a:schemeClr val="lt1"/>
              </a:solidFill>
              <a:latin typeface="DM Sans"/>
              <a:ea typeface="DM Sans"/>
              <a:cs typeface="DM Sans"/>
              <a:sym typeface="DM Sans"/>
            </a:endParaRPr>
          </a:p>
          <a:p>
            <a:pPr marL="0" lvl="0" indent="0" algn="l" rtl="0">
              <a:spcBef>
                <a:spcPts val="0"/>
              </a:spcBef>
              <a:spcAft>
                <a:spcPts val="0"/>
              </a:spcAft>
              <a:buNone/>
            </a:pPr>
            <a:r>
              <a:rPr lang="en" sz="1100">
                <a:solidFill>
                  <a:schemeClr val="lt1"/>
                </a:solidFill>
                <a:latin typeface="DM Sans"/>
                <a:ea typeface="DM Sans"/>
                <a:cs typeface="DM Sans"/>
                <a:sym typeface="DM Sans"/>
              </a:rPr>
              <a:t>A core credential covers learning objectives focused on the foundational elements and basic competency as the backbone of the certification.  Specialized credentials, on the other hand, allow learners the flexibility to explore concepts to deepen expertise in a specific area.</a:t>
            </a:r>
            <a:endParaRPr sz="1100">
              <a:solidFill>
                <a:schemeClr val="lt1"/>
              </a:solidFill>
              <a:latin typeface="DM Sans"/>
              <a:ea typeface="DM Sans"/>
              <a:cs typeface="DM Sans"/>
              <a:sym typeface="DM Sans"/>
            </a:endParaRPr>
          </a:p>
          <a:p>
            <a:pPr marL="0" lvl="0" indent="0" algn="l" rtl="0">
              <a:spcBef>
                <a:spcPts val="0"/>
              </a:spcBef>
              <a:spcAft>
                <a:spcPts val="0"/>
              </a:spcAft>
              <a:buNone/>
            </a:pPr>
            <a:r>
              <a:rPr lang="en" sz="1100">
                <a:solidFill>
                  <a:schemeClr val="lt1"/>
                </a:solidFill>
                <a:latin typeface="DM Sans"/>
                <a:ea typeface="DM Sans"/>
                <a:cs typeface="DM Sans"/>
                <a:sym typeface="DM Sans"/>
              </a:rPr>
              <a:t>‍</a:t>
            </a:r>
            <a:endParaRPr sz="1100">
              <a:solidFill>
                <a:schemeClr val="lt1"/>
              </a:solidFill>
              <a:latin typeface="DM Sans"/>
              <a:ea typeface="DM Sans"/>
              <a:cs typeface="DM Sans"/>
              <a:sym typeface="DM Sans"/>
            </a:endParaRPr>
          </a:p>
          <a:p>
            <a:pPr marL="0" lvl="0" indent="0" algn="l" rtl="0">
              <a:spcBef>
                <a:spcPts val="0"/>
              </a:spcBef>
              <a:spcAft>
                <a:spcPts val="0"/>
              </a:spcAft>
              <a:buNone/>
            </a:pPr>
            <a:r>
              <a:rPr lang="en" sz="1100">
                <a:solidFill>
                  <a:schemeClr val="lt1"/>
                </a:solidFill>
                <a:latin typeface="DM Sans"/>
                <a:ea typeface="DM Sans"/>
                <a:cs typeface="DM Sans"/>
                <a:sym typeface="DM Sans"/>
              </a:rPr>
              <a:t>Together, they create stability and flexibility: the core credential ensures consistency, while the specialized credentials allow for individualization.  </a:t>
            </a:r>
            <a:endParaRPr sz="1100">
              <a:latin typeface="DM Sans"/>
              <a:ea typeface="DM Sans"/>
              <a:cs typeface="DM Sans"/>
              <a:sym typeface="DM Sans"/>
            </a:endParaRPr>
          </a:p>
        </p:txBody>
      </p:sp>
      <p:sp>
        <p:nvSpPr>
          <p:cNvPr id="101" name="Google Shape;101;p18"/>
          <p:cNvSpPr txBox="1"/>
          <p:nvPr/>
        </p:nvSpPr>
        <p:spPr>
          <a:xfrm>
            <a:off x="246750" y="2800350"/>
            <a:ext cx="8650500" cy="3693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1500"/>
              </a:spcAft>
              <a:buNone/>
            </a:pPr>
            <a:r>
              <a:rPr lang="en" sz="1200">
                <a:solidFill>
                  <a:srgbClr val="333333"/>
                </a:solidFill>
                <a:highlight>
                  <a:srgbClr val="F5F5F5"/>
                </a:highlight>
                <a:latin typeface="DM Sans"/>
                <a:ea typeface="DM Sans"/>
                <a:cs typeface="DM Sans"/>
                <a:sym typeface="DM Sans"/>
              </a:rPr>
              <a:t>Combine a core credential with at least two specialized credentials to earn a certification.</a:t>
            </a:r>
            <a:endParaRPr sz="1100">
              <a:solidFill>
                <a:schemeClr val="dk1"/>
              </a:solidFill>
            </a:endParaRPr>
          </a:p>
        </p:txBody>
      </p:sp>
      <p:pic>
        <p:nvPicPr>
          <p:cNvPr id="102" name="Google Shape;102;p18" title="PATH Example.png"/>
          <p:cNvPicPr preferRelativeResize="0"/>
          <p:nvPr/>
        </p:nvPicPr>
        <p:blipFill rotWithShape="1">
          <a:blip r:embed="rId4">
            <a:alphaModFix/>
          </a:blip>
          <a:srcRect t="29047" b="40074"/>
          <a:stretch/>
        </p:blipFill>
        <p:spPr>
          <a:xfrm>
            <a:off x="298825" y="3228311"/>
            <a:ext cx="8546350" cy="14947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70025"/>
        </a:solidFill>
        <a:effectLst/>
      </p:bgPr>
    </p:bg>
    <p:spTree>
      <p:nvGrpSpPr>
        <p:cNvPr id="1" name="Shape 106"/>
        <p:cNvGrpSpPr/>
        <p:nvPr/>
      </p:nvGrpSpPr>
      <p:grpSpPr>
        <a:xfrm>
          <a:off x="0" y="0"/>
          <a:ext cx="0" cy="0"/>
          <a:chOff x="0" y="0"/>
          <a:chExt cx="0" cy="0"/>
        </a:xfrm>
      </p:grpSpPr>
      <p:pic>
        <p:nvPicPr>
          <p:cNvPr id="107" name="Google Shape;107;p19" title="SkillPrint_Dark_Layout.png"/>
          <p:cNvPicPr preferRelativeResize="0"/>
          <p:nvPr/>
        </p:nvPicPr>
        <p:blipFill rotWithShape="1">
          <a:blip r:embed="rId3">
            <a:alphaModFix/>
          </a:blip>
          <a:srcRect l="1876" t="1827" r="1933" b="3016"/>
          <a:stretch/>
        </p:blipFill>
        <p:spPr>
          <a:xfrm>
            <a:off x="275250" y="94000"/>
            <a:ext cx="8660623" cy="4894250"/>
          </a:xfrm>
          <a:prstGeom prst="rect">
            <a:avLst/>
          </a:prstGeom>
          <a:noFill/>
          <a:ln>
            <a:noFill/>
          </a:ln>
        </p:spPr>
      </p:pic>
      <p:sp>
        <p:nvSpPr>
          <p:cNvPr id="108" name="Google Shape;108;p19"/>
          <p:cNvSpPr txBox="1"/>
          <p:nvPr/>
        </p:nvSpPr>
        <p:spPr>
          <a:xfrm>
            <a:off x="457200" y="4572000"/>
            <a:ext cx="38100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FFFFFF"/>
                </a:solidFill>
                <a:latin typeface="DM Sans"/>
                <a:ea typeface="DM Sans"/>
                <a:cs typeface="DM Sans"/>
                <a:sym typeface="DM Sans"/>
              </a:rPr>
              <a:t>International Certification Alliance</a:t>
            </a:r>
            <a:endParaRPr sz="1000" b="1">
              <a:solidFill>
                <a:srgbClr val="FFFFFF"/>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4" name="Google Shape;114;p20"/>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15" name="Google Shape;115;p20"/>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16" name="Google Shape;116;p20"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17" name="Google Shape;117;p20"/>
          <p:cNvSpPr txBox="1"/>
          <p:nvPr/>
        </p:nvSpPr>
        <p:spPr>
          <a:xfrm>
            <a:off x="1283350" y="172400"/>
            <a:ext cx="35538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lnSpc>
                <a:spcPct val="100000"/>
              </a:lnSpc>
              <a:spcBef>
                <a:spcPts val="0"/>
              </a:spcBef>
              <a:spcAft>
                <a:spcPts val="0"/>
              </a:spcAft>
              <a:buNone/>
            </a:pPr>
            <a:r>
              <a:rPr lang="en" sz="2800" b="1">
                <a:solidFill>
                  <a:srgbClr val="00B9FF"/>
                </a:solidFill>
                <a:latin typeface="DM Sans"/>
                <a:ea typeface="DM Sans"/>
                <a:cs typeface="DM Sans"/>
                <a:sym typeface="DM Sans"/>
              </a:rPr>
              <a:t>Value Creation</a:t>
            </a:r>
            <a:endParaRPr sz="2800">
              <a:solidFill>
                <a:srgbClr val="00B9FF"/>
              </a:solidFill>
              <a:latin typeface="DM Sans"/>
              <a:ea typeface="DM Sans"/>
              <a:cs typeface="DM Sans"/>
              <a:sym typeface="DM Sans"/>
            </a:endParaRPr>
          </a:p>
        </p:txBody>
      </p:sp>
      <p:sp>
        <p:nvSpPr>
          <p:cNvPr id="118" name="Google Shape;118;p20"/>
          <p:cNvSpPr txBox="1"/>
          <p:nvPr/>
        </p:nvSpPr>
        <p:spPr>
          <a:xfrm>
            <a:off x="457200" y="1094300"/>
            <a:ext cx="2530500" cy="657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Business Strategy Certification</a:t>
            </a:r>
            <a:endParaRPr sz="2000" b="1">
              <a:solidFill>
                <a:srgbClr val="3E0632"/>
              </a:solidFill>
              <a:latin typeface="DM Sans"/>
              <a:ea typeface="DM Sans"/>
              <a:cs typeface="DM Sans"/>
              <a:sym typeface="DM Sans"/>
            </a:endParaRPr>
          </a:p>
          <a:p>
            <a:pPr marL="0" lvl="0" indent="0" algn="l" rtl="0">
              <a:spcBef>
                <a:spcPts val="1200"/>
              </a:spcBef>
              <a:spcAft>
                <a:spcPts val="1200"/>
              </a:spcAft>
              <a:buNone/>
            </a:pPr>
            <a:r>
              <a:rPr lang="en" sz="1150">
                <a:solidFill>
                  <a:srgbClr val="3E0632"/>
                </a:solidFill>
                <a:latin typeface="DM Sans"/>
                <a:ea typeface="DM Sans"/>
                <a:cs typeface="DM Sans"/>
                <a:sym typeface="DM Sans"/>
              </a:rPr>
              <a:t>.</a:t>
            </a:r>
            <a:endParaRPr sz="1150" b="0">
              <a:solidFill>
                <a:srgbClr val="3E0632"/>
              </a:solidFill>
              <a:latin typeface="DM Sans"/>
              <a:ea typeface="DM Sans"/>
              <a:cs typeface="DM Sans"/>
              <a:sym typeface="DM Sans"/>
            </a:endParaRPr>
          </a:p>
        </p:txBody>
      </p:sp>
      <p:sp>
        <p:nvSpPr>
          <p:cNvPr id="119" name="Google Shape;119;p20"/>
          <p:cNvSpPr txBox="1"/>
          <p:nvPr/>
        </p:nvSpPr>
        <p:spPr>
          <a:xfrm>
            <a:off x="457205" y="3654500"/>
            <a:ext cx="1801500" cy="58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0B9FF"/>
                </a:solidFill>
                <a:latin typeface="DM Sans"/>
                <a:ea typeface="DM Sans"/>
                <a:cs typeface="DM Sans"/>
                <a:sym typeface="DM Sans"/>
              </a:rPr>
              <a:t>CORE CREDENTIAL: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BUSINESS STRATEGY</a:t>
            </a:r>
            <a:endParaRPr sz="1200" b="1">
              <a:solidFill>
                <a:srgbClr val="3E0632"/>
              </a:solidFill>
              <a:latin typeface="DM Sans"/>
              <a:ea typeface="DM Sans"/>
              <a:cs typeface="DM Sans"/>
              <a:sym typeface="DM Sans"/>
            </a:endParaRPr>
          </a:p>
        </p:txBody>
      </p:sp>
      <p:pic>
        <p:nvPicPr>
          <p:cNvPr id="120" name="Google Shape;120;p20" title="ICP-STR.png"/>
          <p:cNvPicPr preferRelativeResize="0"/>
          <p:nvPr/>
        </p:nvPicPr>
        <p:blipFill>
          <a:blip r:embed="rId4">
            <a:alphaModFix/>
          </a:blip>
          <a:stretch>
            <a:fillRect/>
          </a:stretch>
        </p:blipFill>
        <p:spPr>
          <a:xfrm>
            <a:off x="2267712" y="3184182"/>
            <a:ext cx="3493008" cy="2093976"/>
          </a:xfrm>
          <a:prstGeom prst="rect">
            <a:avLst/>
          </a:prstGeom>
          <a:noFill/>
          <a:ln>
            <a:noFill/>
          </a:ln>
        </p:spPr>
      </p:pic>
      <p:cxnSp>
        <p:nvCxnSpPr>
          <p:cNvPr id="121" name="Google Shape;121;p20"/>
          <p:cNvCxnSpPr/>
          <p:nvPr/>
        </p:nvCxnSpPr>
        <p:spPr>
          <a:xfrm>
            <a:off x="5555550" y="-3400"/>
            <a:ext cx="0" cy="5149200"/>
          </a:xfrm>
          <a:prstGeom prst="straightConnector1">
            <a:avLst/>
          </a:prstGeom>
          <a:noFill/>
          <a:ln w="76200" cap="flat" cmpd="sng">
            <a:solidFill>
              <a:srgbClr val="00B9FF"/>
            </a:solidFill>
            <a:prstDash val="solid"/>
            <a:round/>
            <a:headEnd type="none" w="med" len="med"/>
            <a:tailEnd type="none" w="med" len="med"/>
          </a:ln>
        </p:spPr>
      </p:cxnSp>
      <p:graphicFrame>
        <p:nvGraphicFramePr>
          <p:cNvPr id="122" name="Google Shape;122;p20"/>
          <p:cNvGraphicFramePr/>
          <p:nvPr/>
        </p:nvGraphicFramePr>
        <p:xfrm>
          <a:off x="5978175" y="630300"/>
          <a:ext cx="2911050" cy="3222175"/>
        </p:xfrm>
        <a:graphic>
          <a:graphicData uri="http://schemas.openxmlformats.org/drawingml/2006/table">
            <a:tbl>
              <a:tblPr>
                <a:noFill/>
                <a:tableStyleId>{6917A640-2D07-4D03-99C3-A0855E5378BA}</a:tableStyleId>
              </a:tblPr>
              <a:tblGrid>
                <a:gridCol w="2911050">
                  <a:extLst>
                    <a:ext uri="{9D8B030D-6E8A-4147-A177-3AD203B41FA5}">
                      <a16:colId xmlns:a16="http://schemas.microsoft.com/office/drawing/2014/main" val="20000"/>
                    </a:ext>
                  </a:extLst>
                </a:gridCol>
              </a:tblGrid>
              <a:tr h="390550">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Business Model Design</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55500">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Growth Strategy</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55500">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AI for Product Strategy</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355500">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CX Metrics and ROI</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53025">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Competitive Analysis and Positioning</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53025">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Strategy Execution and Prioritization</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53025">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Customer-Centric Strategy</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353025">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Operating Model Design</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353025">
                <a:tc>
                  <a:txBody>
                    <a:bodyPr/>
                    <a:lstStyle/>
                    <a:p>
                      <a:pPr marL="0" lvl="0" indent="0" algn="l" rtl="0">
                        <a:spcBef>
                          <a:spcPts val="100"/>
                        </a:spcBef>
                        <a:spcAft>
                          <a:spcPts val="100"/>
                        </a:spcAft>
                        <a:buNone/>
                      </a:pPr>
                      <a:r>
                        <a:rPr lang="en" sz="1100">
                          <a:solidFill>
                            <a:srgbClr val="F6F6F6"/>
                          </a:solidFill>
                          <a:latin typeface="DM Sans"/>
                          <a:ea typeface="DM Sans"/>
                          <a:cs typeface="DM Sans"/>
                          <a:sym typeface="DM Sans"/>
                        </a:rPr>
                        <a:t>Prioritization</a:t>
                      </a:r>
                      <a:endParaRPr sz="1100">
                        <a:solidFill>
                          <a:srgbClr val="F6F6F6"/>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23" name="Google Shape;123;p20"/>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24" name="Google Shape;124;p20"/>
          <p:cNvSpPr txBox="1"/>
          <p:nvPr/>
        </p:nvSpPr>
        <p:spPr>
          <a:xfrm>
            <a:off x="457200" y="1791350"/>
            <a:ext cx="4380000" cy="1823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200" b="1">
                <a:solidFill>
                  <a:srgbClr val="3E0632"/>
                </a:solidFill>
                <a:latin typeface="DM Sans"/>
                <a:ea typeface="DM Sans"/>
                <a:cs typeface="DM Sans"/>
                <a:sym typeface="DM Sans"/>
              </a:rPr>
              <a:t>Turn strategic choices into action.</a:t>
            </a:r>
            <a:endParaRPr sz="12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a:solidFill>
                  <a:srgbClr val="3E0632"/>
                </a:solidFill>
                <a:latin typeface="DM Sans"/>
                <a:ea typeface="DM Sans"/>
                <a:cs typeface="DM Sans"/>
                <a:sym typeface="DM Sans"/>
              </a:rPr>
              <a:t>Strategy is more than setting goals or improving operations. It requires clear choices about where to compete, how to create value, and what an organization will prioritize. </a:t>
            </a:r>
            <a:endParaRPr sz="1100">
              <a:solidFill>
                <a:srgbClr val="3E0632"/>
              </a:solidFill>
              <a:latin typeface="DM Sans"/>
              <a:ea typeface="DM Sans"/>
              <a:cs typeface="DM Sans"/>
              <a:sym typeface="DM Sans"/>
            </a:endParaRPr>
          </a:p>
          <a:p>
            <a:pPr marL="0" lvl="0" indent="0" algn="l" rtl="0">
              <a:spcBef>
                <a:spcPts val="1200"/>
              </a:spcBef>
              <a:spcAft>
                <a:spcPts val="0"/>
              </a:spcAft>
              <a:buNone/>
            </a:pPr>
            <a:r>
              <a:rPr lang="en" sz="1100">
                <a:solidFill>
                  <a:srgbClr val="3E0632"/>
                </a:solidFill>
                <a:latin typeface="DM Sans"/>
                <a:ea typeface="DM Sans"/>
                <a:cs typeface="DM Sans"/>
                <a:sym typeface="DM Sans"/>
              </a:rPr>
              <a:t>The Business Strategy certification builds the judgment and practical skills needed to analyze competitive position, make strategic trade-offs, allocate resources, and translate direction into coordinated action.</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1"/>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0" name="Google Shape;130;p21"/>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31" name="Google Shape;131;p21"/>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32" name="Google Shape;132;p21"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33" name="Google Shape;133;p21"/>
          <p:cNvSpPr txBox="1"/>
          <p:nvPr/>
        </p:nvSpPr>
        <p:spPr>
          <a:xfrm>
            <a:off x="1283350" y="172400"/>
            <a:ext cx="35538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lnSpc>
                <a:spcPct val="100000"/>
              </a:lnSpc>
              <a:spcBef>
                <a:spcPts val="0"/>
              </a:spcBef>
              <a:spcAft>
                <a:spcPts val="0"/>
              </a:spcAft>
              <a:buNone/>
            </a:pPr>
            <a:r>
              <a:rPr lang="en" sz="2800" b="1">
                <a:solidFill>
                  <a:srgbClr val="00B9FF"/>
                </a:solidFill>
                <a:latin typeface="DM Sans"/>
                <a:ea typeface="DM Sans"/>
                <a:cs typeface="DM Sans"/>
                <a:sym typeface="DM Sans"/>
              </a:rPr>
              <a:t>Value Creation</a:t>
            </a:r>
            <a:endParaRPr sz="2800">
              <a:solidFill>
                <a:srgbClr val="00B9FF"/>
              </a:solidFill>
              <a:latin typeface="DM Sans"/>
              <a:ea typeface="DM Sans"/>
              <a:cs typeface="DM Sans"/>
              <a:sym typeface="DM Sans"/>
            </a:endParaRPr>
          </a:p>
        </p:txBody>
      </p:sp>
      <p:sp>
        <p:nvSpPr>
          <p:cNvPr id="134" name="Google Shape;134;p21"/>
          <p:cNvSpPr txBox="1"/>
          <p:nvPr/>
        </p:nvSpPr>
        <p:spPr>
          <a:xfrm>
            <a:off x="457200" y="3592750"/>
            <a:ext cx="3283200" cy="923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0B9FF"/>
                </a:solidFill>
                <a:latin typeface="DM Sans"/>
                <a:ea typeface="DM Sans"/>
                <a:cs typeface="DM Sans"/>
                <a:sym typeface="DM Sans"/>
              </a:rPr>
              <a:t>CORE CREDENTIAL: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CUSTOMER-CENTRICITY</a:t>
            </a:r>
            <a:endParaRPr sz="1200" b="1">
              <a:solidFill>
                <a:srgbClr val="3E0632"/>
              </a:solidFill>
              <a:latin typeface="DM Sans"/>
              <a:ea typeface="DM Sans"/>
              <a:cs typeface="DM Sans"/>
              <a:sym typeface="DM Sans"/>
            </a:endParaRPr>
          </a:p>
        </p:txBody>
      </p:sp>
      <p:pic>
        <p:nvPicPr>
          <p:cNvPr id="135" name="Google Shape;135;p21" title="ICP-CEN.png"/>
          <p:cNvPicPr preferRelativeResize="0"/>
          <p:nvPr/>
        </p:nvPicPr>
        <p:blipFill rotWithShape="1">
          <a:blip r:embed="rId4">
            <a:alphaModFix/>
          </a:blip>
          <a:srcRect/>
          <a:stretch/>
        </p:blipFill>
        <p:spPr>
          <a:xfrm>
            <a:off x="2266475" y="3182112"/>
            <a:ext cx="3489125" cy="2093501"/>
          </a:xfrm>
          <a:prstGeom prst="rect">
            <a:avLst/>
          </a:prstGeom>
          <a:noFill/>
          <a:ln>
            <a:noFill/>
          </a:ln>
        </p:spPr>
      </p:pic>
      <p:cxnSp>
        <p:nvCxnSpPr>
          <p:cNvPr id="136" name="Google Shape;136;p21"/>
          <p:cNvCxnSpPr/>
          <p:nvPr/>
        </p:nvCxnSpPr>
        <p:spPr>
          <a:xfrm>
            <a:off x="5555550" y="-3400"/>
            <a:ext cx="0" cy="5149200"/>
          </a:xfrm>
          <a:prstGeom prst="straightConnector1">
            <a:avLst/>
          </a:prstGeom>
          <a:noFill/>
          <a:ln w="76200" cap="flat" cmpd="sng">
            <a:solidFill>
              <a:srgbClr val="00B9FF"/>
            </a:solidFill>
            <a:prstDash val="solid"/>
            <a:round/>
            <a:headEnd type="none" w="med" len="med"/>
            <a:tailEnd type="none" w="med" len="med"/>
          </a:ln>
        </p:spPr>
      </p:cxnSp>
      <p:sp>
        <p:nvSpPr>
          <p:cNvPr id="137" name="Google Shape;137;p21"/>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38" name="Google Shape;138;p21"/>
          <p:cNvSpPr txBox="1"/>
          <p:nvPr/>
        </p:nvSpPr>
        <p:spPr>
          <a:xfrm>
            <a:off x="457200" y="1094300"/>
            <a:ext cx="4448400" cy="232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Customer-Centricity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200" b="1">
                <a:solidFill>
                  <a:srgbClr val="3E0632"/>
                </a:solidFill>
                <a:latin typeface="DM Sans"/>
                <a:ea typeface="DM Sans"/>
                <a:cs typeface="DM Sans"/>
                <a:sym typeface="DM Sans"/>
              </a:rPr>
              <a:t>Put customer understanding into action.</a:t>
            </a:r>
            <a:endParaRPr sz="1200" b="1">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Customer-centricity does not mean saying yes to every request or treating every customer the same.  It means understanding the customers an organization chooses to serve, the outcomes they value, and how everyday decisions affect their experience.</a:t>
            </a:r>
            <a:endParaRPr sz="1100">
              <a:solidFill>
                <a:srgbClr val="3E0632"/>
              </a:solidFill>
              <a:latin typeface="DM Sans"/>
              <a:ea typeface="DM Sans"/>
              <a:cs typeface="DM Sans"/>
              <a:sym typeface="DM Sans"/>
            </a:endParaRPr>
          </a:p>
          <a:p>
            <a:pPr marL="0" lvl="0" indent="0" algn="l" rtl="0">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Customer-Centricity certification helps professionals use real customer evidence, balance customer and business value, and turn customer signals into meaningful organizational action.</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b="0">
              <a:solidFill>
                <a:srgbClr val="3E0632"/>
              </a:solidFill>
              <a:latin typeface="DM Sans"/>
              <a:ea typeface="DM Sans"/>
              <a:cs typeface="DM Sans"/>
              <a:sym typeface="DM Sans"/>
            </a:endParaRPr>
          </a:p>
        </p:txBody>
      </p:sp>
      <p:graphicFrame>
        <p:nvGraphicFramePr>
          <p:cNvPr id="139" name="Google Shape;139;p21"/>
          <p:cNvGraphicFramePr/>
          <p:nvPr/>
        </p:nvGraphicFramePr>
        <p:xfrm>
          <a:off x="5978175" y="630300"/>
          <a:ext cx="2911050" cy="3412810"/>
        </p:xfrm>
        <a:graphic>
          <a:graphicData uri="http://schemas.openxmlformats.org/drawingml/2006/table">
            <a:tbl>
              <a:tblPr>
                <a:noFill/>
                <a:tableStyleId>{6917A640-2D07-4D03-99C3-A0855E5378BA}</a:tableStyleId>
              </a:tblPr>
              <a:tblGrid>
                <a:gridCol w="2911050">
                  <a:extLst>
                    <a:ext uri="{9D8B030D-6E8A-4147-A177-3AD203B41FA5}">
                      <a16:colId xmlns:a16="http://schemas.microsoft.com/office/drawing/2014/main" val="20000"/>
                    </a:ext>
                  </a:extLst>
                </a:gridCol>
              </a:tblGrid>
              <a:tr h="3905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Customer Insights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Experience (CX)</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Culture Leadership &amp; Decision-Making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Journey Mapping Facilitation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53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CX Metrics and ROI</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53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Success &amp; Relationship Management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53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Strategy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353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Voice of the Customer Programs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353025">
                <a:tc>
                  <a:txBody>
                    <a:bodyPr/>
                    <a:lstStyle/>
                    <a:p>
                      <a:pPr marL="0" lvl="0" indent="0" algn="l" rtl="0">
                        <a:spcBef>
                          <a:spcPts val="100"/>
                        </a:spcBef>
                        <a:spcAft>
                          <a:spcPts val="100"/>
                        </a:spcAft>
                        <a:buNone/>
                      </a:pP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5" name="Google Shape;145;p22"/>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46" name="Google Shape;146;p22"/>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47" name="Google Shape;147;p22"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48" name="Google Shape;148;p22"/>
          <p:cNvSpPr txBox="1"/>
          <p:nvPr/>
        </p:nvSpPr>
        <p:spPr>
          <a:xfrm>
            <a:off x="1283350" y="172400"/>
            <a:ext cx="35538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lnSpc>
                <a:spcPct val="100000"/>
              </a:lnSpc>
              <a:spcBef>
                <a:spcPts val="0"/>
              </a:spcBef>
              <a:spcAft>
                <a:spcPts val="0"/>
              </a:spcAft>
              <a:buNone/>
            </a:pPr>
            <a:r>
              <a:rPr lang="en" sz="2800" b="1">
                <a:solidFill>
                  <a:srgbClr val="00B9FF"/>
                </a:solidFill>
                <a:latin typeface="DM Sans"/>
                <a:ea typeface="DM Sans"/>
                <a:cs typeface="DM Sans"/>
                <a:sym typeface="DM Sans"/>
              </a:rPr>
              <a:t>Value Creation</a:t>
            </a:r>
            <a:endParaRPr sz="2800">
              <a:solidFill>
                <a:srgbClr val="00B9FF"/>
              </a:solidFill>
              <a:latin typeface="DM Sans"/>
              <a:ea typeface="DM Sans"/>
              <a:cs typeface="DM Sans"/>
              <a:sym typeface="DM Sans"/>
            </a:endParaRPr>
          </a:p>
        </p:txBody>
      </p:sp>
      <p:sp>
        <p:nvSpPr>
          <p:cNvPr id="149" name="Google Shape;149;p22"/>
          <p:cNvSpPr txBox="1"/>
          <p:nvPr/>
        </p:nvSpPr>
        <p:spPr>
          <a:xfrm>
            <a:off x="457200" y="3533900"/>
            <a:ext cx="3283200" cy="826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0B9FF"/>
                </a:solidFill>
                <a:latin typeface="DM Sans"/>
                <a:ea typeface="DM Sans"/>
                <a:cs typeface="DM Sans"/>
                <a:sym typeface="DM Sans"/>
              </a:rPr>
              <a:t>CORE CREDENTIAL: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PRODUCT MANAGEMENT</a:t>
            </a:r>
            <a:endParaRPr sz="1200" b="1">
              <a:solidFill>
                <a:srgbClr val="3E0632"/>
              </a:solidFill>
              <a:latin typeface="DM Sans"/>
              <a:ea typeface="DM Sans"/>
              <a:cs typeface="DM Sans"/>
              <a:sym typeface="DM Sans"/>
            </a:endParaRPr>
          </a:p>
        </p:txBody>
      </p:sp>
      <p:pic>
        <p:nvPicPr>
          <p:cNvPr id="150" name="Google Shape;150;p22" title="ICP-PRD.png"/>
          <p:cNvPicPr preferRelativeResize="0"/>
          <p:nvPr/>
        </p:nvPicPr>
        <p:blipFill rotWithShape="1">
          <a:blip r:embed="rId4">
            <a:alphaModFix/>
          </a:blip>
          <a:srcRect/>
          <a:stretch/>
        </p:blipFill>
        <p:spPr>
          <a:xfrm>
            <a:off x="2266475" y="3182112"/>
            <a:ext cx="3489125" cy="2093501"/>
          </a:xfrm>
          <a:prstGeom prst="rect">
            <a:avLst/>
          </a:prstGeom>
          <a:noFill/>
          <a:ln>
            <a:noFill/>
          </a:ln>
        </p:spPr>
      </p:pic>
      <p:cxnSp>
        <p:nvCxnSpPr>
          <p:cNvPr id="151" name="Google Shape;151;p22"/>
          <p:cNvCxnSpPr/>
          <p:nvPr/>
        </p:nvCxnSpPr>
        <p:spPr>
          <a:xfrm>
            <a:off x="5555550" y="-3400"/>
            <a:ext cx="0" cy="5149200"/>
          </a:xfrm>
          <a:prstGeom prst="straightConnector1">
            <a:avLst/>
          </a:prstGeom>
          <a:noFill/>
          <a:ln w="76200" cap="flat" cmpd="sng">
            <a:solidFill>
              <a:srgbClr val="00B9FF"/>
            </a:solidFill>
            <a:prstDash val="solid"/>
            <a:round/>
            <a:headEnd type="none" w="med" len="med"/>
            <a:tailEnd type="none" w="med" len="med"/>
          </a:ln>
        </p:spPr>
      </p:cxnSp>
      <p:sp>
        <p:nvSpPr>
          <p:cNvPr id="152" name="Google Shape;152;p22"/>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53" name="Google Shape;153;p22"/>
          <p:cNvSpPr txBox="1"/>
          <p:nvPr/>
        </p:nvSpPr>
        <p:spPr>
          <a:xfrm>
            <a:off x="457200" y="1094300"/>
            <a:ext cx="4641300" cy="2287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Product Management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200" b="1">
                <a:solidFill>
                  <a:srgbClr val="3E0632"/>
                </a:solidFill>
                <a:latin typeface="DM Sans"/>
                <a:ea typeface="DM Sans"/>
                <a:cs typeface="DM Sans"/>
                <a:sym typeface="DM Sans"/>
              </a:rPr>
              <a:t>Build products around outcomes.</a:t>
            </a:r>
            <a:endParaRPr sz="12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Product management begins with four essential questions: What problem are we solving, who are we solving it for, why does it matter, and how will we know we succeeded?</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Product Management certification builds a shared understanding of how organizations conceive, shape, deliver, and sustain products. It helps professionals connect customer needs, market context, strategy, discovery, planning, and measurement.</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graphicFrame>
        <p:nvGraphicFramePr>
          <p:cNvPr id="154" name="Google Shape;154;p22"/>
          <p:cNvGraphicFramePr/>
          <p:nvPr/>
        </p:nvGraphicFramePr>
        <p:xfrm>
          <a:off x="5978375" y="486525"/>
          <a:ext cx="2911050" cy="4548285"/>
        </p:xfrm>
        <a:graphic>
          <a:graphicData uri="http://schemas.openxmlformats.org/drawingml/2006/table">
            <a:tbl>
              <a:tblPr>
                <a:noFill/>
                <a:tableStyleId>{6917A640-2D07-4D03-99C3-A0855E5378BA}</a:tableStyleId>
              </a:tblPr>
              <a:tblGrid>
                <a:gridCol w="1455525">
                  <a:extLst>
                    <a:ext uri="{9D8B030D-6E8A-4147-A177-3AD203B41FA5}">
                      <a16:colId xmlns:a16="http://schemas.microsoft.com/office/drawing/2014/main" val="20000"/>
                    </a:ext>
                  </a:extLst>
                </a:gridCol>
                <a:gridCol w="1455525">
                  <a:extLst>
                    <a:ext uri="{9D8B030D-6E8A-4147-A177-3AD203B41FA5}">
                      <a16:colId xmlns:a16="http://schemas.microsoft.com/office/drawing/2014/main" val="20001"/>
                    </a:ext>
                  </a:extLst>
                </a:gridCol>
              </a:tblGrid>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Discovery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Metrics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Planning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Strategy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Stakeholder Management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Measuring Product Value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Product Discovery and Experimentation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Product Strategy and Roadmapping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Stakeholder Alignment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Business Model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Experience (CX)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Success &amp; Relationship Management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Strategy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Growth Strategy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Journey Mapping Facilitation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Stakeholder Progress Communication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48725">
                <a:tc gridSpan="2">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Voice of the Customer Programs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3"/>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0" name="Google Shape;160;p23"/>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61" name="Google Shape;161;p23"/>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62" name="Google Shape;162;p23"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63" name="Google Shape;163;p23"/>
          <p:cNvSpPr txBox="1"/>
          <p:nvPr/>
        </p:nvSpPr>
        <p:spPr>
          <a:xfrm>
            <a:off x="1283350" y="172400"/>
            <a:ext cx="35538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lnSpc>
                <a:spcPct val="100000"/>
              </a:lnSpc>
              <a:spcBef>
                <a:spcPts val="0"/>
              </a:spcBef>
              <a:spcAft>
                <a:spcPts val="0"/>
              </a:spcAft>
              <a:buNone/>
            </a:pPr>
            <a:r>
              <a:rPr lang="en" sz="2800" b="1">
                <a:solidFill>
                  <a:srgbClr val="00B9FF"/>
                </a:solidFill>
                <a:latin typeface="DM Sans"/>
                <a:ea typeface="DM Sans"/>
                <a:cs typeface="DM Sans"/>
                <a:sym typeface="DM Sans"/>
              </a:rPr>
              <a:t>Value Creation</a:t>
            </a:r>
            <a:endParaRPr sz="2800">
              <a:solidFill>
                <a:srgbClr val="00B9FF"/>
              </a:solidFill>
              <a:latin typeface="DM Sans"/>
              <a:ea typeface="DM Sans"/>
              <a:cs typeface="DM Sans"/>
              <a:sym typeface="DM Sans"/>
            </a:endParaRPr>
          </a:p>
        </p:txBody>
      </p:sp>
      <p:sp>
        <p:nvSpPr>
          <p:cNvPr id="164" name="Google Shape;164;p23"/>
          <p:cNvSpPr txBox="1"/>
          <p:nvPr/>
        </p:nvSpPr>
        <p:spPr>
          <a:xfrm>
            <a:off x="457200" y="3557900"/>
            <a:ext cx="32832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0B9FF"/>
                </a:solidFill>
                <a:latin typeface="DM Sans"/>
                <a:ea typeface="DM Sans"/>
                <a:cs typeface="DM Sans"/>
                <a:sym typeface="DM Sans"/>
              </a:rPr>
              <a:t>CORE CREDENTIAL: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PROJECT MANAGEMENT</a:t>
            </a:r>
            <a:endParaRPr sz="1200" b="1">
              <a:solidFill>
                <a:srgbClr val="3E0632"/>
              </a:solidFill>
              <a:latin typeface="DM Sans"/>
              <a:ea typeface="DM Sans"/>
              <a:cs typeface="DM Sans"/>
              <a:sym typeface="DM Sans"/>
            </a:endParaRPr>
          </a:p>
        </p:txBody>
      </p:sp>
      <p:pic>
        <p:nvPicPr>
          <p:cNvPr id="165" name="Google Shape;165;p23" title="ICP-PJM.png"/>
          <p:cNvPicPr preferRelativeResize="0"/>
          <p:nvPr/>
        </p:nvPicPr>
        <p:blipFill rotWithShape="1">
          <a:blip r:embed="rId4">
            <a:alphaModFix/>
          </a:blip>
          <a:srcRect/>
          <a:stretch/>
        </p:blipFill>
        <p:spPr>
          <a:xfrm>
            <a:off x="2266475" y="3182112"/>
            <a:ext cx="3489125" cy="2093501"/>
          </a:xfrm>
          <a:prstGeom prst="rect">
            <a:avLst/>
          </a:prstGeom>
          <a:noFill/>
          <a:ln>
            <a:noFill/>
          </a:ln>
        </p:spPr>
      </p:pic>
      <p:cxnSp>
        <p:nvCxnSpPr>
          <p:cNvPr id="166" name="Google Shape;166;p23"/>
          <p:cNvCxnSpPr/>
          <p:nvPr/>
        </p:nvCxnSpPr>
        <p:spPr>
          <a:xfrm>
            <a:off x="5555550" y="-3400"/>
            <a:ext cx="0" cy="5149200"/>
          </a:xfrm>
          <a:prstGeom prst="straightConnector1">
            <a:avLst/>
          </a:prstGeom>
          <a:noFill/>
          <a:ln w="76200" cap="flat" cmpd="sng">
            <a:solidFill>
              <a:srgbClr val="00B9FF"/>
            </a:solidFill>
            <a:prstDash val="solid"/>
            <a:round/>
            <a:headEnd type="none" w="med" len="med"/>
            <a:tailEnd type="none" w="med" len="med"/>
          </a:ln>
        </p:spPr>
      </p:cxnSp>
      <p:sp>
        <p:nvSpPr>
          <p:cNvPr id="167" name="Google Shape;167;p23"/>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68" name="Google Shape;168;p23"/>
          <p:cNvSpPr txBox="1"/>
          <p:nvPr/>
        </p:nvSpPr>
        <p:spPr>
          <a:xfrm>
            <a:off x="457200" y="1094300"/>
            <a:ext cx="4685100" cy="231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Project Management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200" b="1">
                <a:solidFill>
                  <a:srgbClr val="3E0632"/>
                </a:solidFill>
                <a:latin typeface="DM Sans"/>
                <a:ea typeface="DM Sans"/>
                <a:cs typeface="DM Sans"/>
                <a:sym typeface="DM Sans"/>
              </a:rPr>
              <a:t>Deliver value reliably and responsively.</a:t>
            </a:r>
            <a:endParaRPr sz="12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Project management is not a single methodology. It is a set of practical skills that must adapt to different types of work, organizational contexts, and levels of uncertainty.</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Project Management certification builds the shared disciplines needed to plan work, coordinate stakeholders, manage dependencies, communicate progress, and respond when delivery diverges from expectations.</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graphicFrame>
        <p:nvGraphicFramePr>
          <p:cNvPr id="169" name="Google Shape;169;p23"/>
          <p:cNvGraphicFramePr/>
          <p:nvPr/>
        </p:nvGraphicFramePr>
        <p:xfrm>
          <a:off x="5978375" y="486525"/>
          <a:ext cx="2911050" cy="4561840"/>
        </p:xfrm>
        <a:graphic>
          <a:graphicData uri="http://schemas.openxmlformats.org/drawingml/2006/table">
            <a:tbl>
              <a:tblPr>
                <a:noFill/>
                <a:tableStyleId>{6917A640-2D07-4D03-99C3-A0855E5378BA}</a:tableStyleId>
              </a:tblPr>
              <a:tblGrid>
                <a:gridCol w="1455525">
                  <a:extLst>
                    <a:ext uri="{9D8B030D-6E8A-4147-A177-3AD203B41FA5}">
                      <a16:colId xmlns:a16="http://schemas.microsoft.com/office/drawing/2014/main" val="20000"/>
                    </a:ext>
                  </a:extLst>
                </a:gridCol>
                <a:gridCol w="1455525">
                  <a:extLst>
                    <a:ext uri="{9D8B030D-6E8A-4147-A177-3AD203B41FA5}">
                      <a16:colId xmlns:a16="http://schemas.microsoft.com/office/drawing/2014/main" val="20001"/>
                    </a:ext>
                  </a:extLst>
                </a:gridCol>
              </a:tblGrid>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Discovery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Metrics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Planning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Strategy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Stakeholder Management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Measuring Product Value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Product Discovery and Experimentation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Product Strategy and Roadmapping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Stakeholder Alignment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Business Model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Experience (CX)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Success &amp; Relationship Management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48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Strategy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Growth Strategy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6160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Journey Mapping Facilitation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Stakeholder Progress Communication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48725">
                <a:tc gridSpan="2">
                  <a:txBody>
                    <a:bodyPr/>
                    <a:lstStyle/>
                    <a:p>
                      <a:pPr marL="0" lvl="0" indent="0" algn="l" rtl="0">
                        <a:spcBef>
                          <a:spcPts val="100"/>
                        </a:spcBef>
                        <a:spcAft>
                          <a:spcPts val="0"/>
                        </a:spcAft>
                        <a:buNone/>
                      </a:pPr>
                      <a:r>
                        <a:rPr lang="en" sz="1100">
                          <a:solidFill>
                            <a:srgbClr val="F5F5F5"/>
                          </a:solidFill>
                          <a:latin typeface="DM Sans"/>
                          <a:ea typeface="DM Sans"/>
                          <a:cs typeface="DM Sans"/>
                          <a:sym typeface="DM Sans"/>
                        </a:rPr>
                        <a:t>Voice of the </a:t>
                      </a:r>
                      <a:endParaRPr sz="1100">
                        <a:solidFill>
                          <a:srgbClr val="F5F5F5"/>
                        </a:solidFill>
                        <a:latin typeface="DM Sans"/>
                        <a:ea typeface="DM Sans"/>
                        <a:cs typeface="DM Sans"/>
                        <a:sym typeface="DM Sans"/>
                      </a:endParaRPr>
                    </a:p>
                    <a:p>
                      <a:pPr marL="0" lvl="0" indent="0" algn="l" rtl="0">
                        <a:spcBef>
                          <a:spcPts val="100"/>
                        </a:spcBef>
                        <a:spcAft>
                          <a:spcPts val="100"/>
                        </a:spcAft>
                        <a:buNone/>
                      </a:pPr>
                      <a:r>
                        <a:rPr lang="en" sz="1100">
                          <a:solidFill>
                            <a:srgbClr val="F5F5F5"/>
                          </a:solidFill>
                          <a:latin typeface="DM Sans"/>
                          <a:ea typeface="DM Sans"/>
                          <a:cs typeface="DM Sans"/>
                          <a:sym typeface="DM Sans"/>
                        </a:rPr>
                        <a:t>Customer Programs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5" name="Google Shape;175;p24"/>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76" name="Google Shape;176;p24"/>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77" name="Google Shape;177;p24"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78" name="Google Shape;178;p24"/>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FF8E00"/>
                </a:solidFill>
                <a:latin typeface="DM Sans"/>
                <a:ea typeface="DM Sans"/>
                <a:cs typeface="DM Sans"/>
                <a:sym typeface="DM Sans"/>
              </a:rPr>
              <a:t>People Development</a:t>
            </a:r>
            <a:endParaRPr sz="2800" b="1">
              <a:solidFill>
                <a:srgbClr val="00B9FF"/>
              </a:solidFill>
              <a:latin typeface="DM Sans"/>
              <a:ea typeface="DM Sans"/>
              <a:cs typeface="DM Sans"/>
              <a:sym typeface="DM Sans"/>
            </a:endParaRPr>
          </a:p>
        </p:txBody>
      </p:sp>
      <p:sp>
        <p:nvSpPr>
          <p:cNvPr id="179" name="Google Shape;179;p24"/>
          <p:cNvSpPr txBox="1"/>
          <p:nvPr/>
        </p:nvSpPr>
        <p:spPr>
          <a:xfrm>
            <a:off x="457200" y="3678850"/>
            <a:ext cx="18558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8E00"/>
                </a:solidFill>
                <a:latin typeface="DM Sans"/>
                <a:ea typeface="DM Sans"/>
                <a:cs typeface="DM Sans"/>
                <a:sym typeface="DM Sans"/>
              </a:rPr>
              <a:t>CORE CREDENTIAL: </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COACHING</a:t>
            </a:r>
            <a:endParaRPr sz="1200" b="1">
              <a:solidFill>
                <a:srgbClr val="3E0632"/>
              </a:solidFill>
              <a:latin typeface="DM Sans"/>
              <a:ea typeface="DM Sans"/>
              <a:cs typeface="DM Sans"/>
              <a:sym typeface="DM Sans"/>
            </a:endParaRPr>
          </a:p>
        </p:txBody>
      </p:sp>
      <p:pic>
        <p:nvPicPr>
          <p:cNvPr id="180" name="Google Shape;180;p24" title="ICP-COA.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181" name="Google Shape;181;p24"/>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82" name="Google Shape;182;p24"/>
          <p:cNvSpPr txBox="1"/>
          <p:nvPr/>
        </p:nvSpPr>
        <p:spPr>
          <a:xfrm>
            <a:off x="457200" y="1094300"/>
            <a:ext cx="4500600" cy="234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dirty="0">
                <a:solidFill>
                  <a:srgbClr val="3E0632"/>
                </a:solidFill>
                <a:latin typeface="DM Sans"/>
                <a:ea typeface="DM Sans"/>
                <a:cs typeface="DM Sans"/>
                <a:sym typeface="DM Sans"/>
              </a:rPr>
              <a:t>Coaching Certification</a:t>
            </a:r>
            <a:endParaRPr sz="2000" b="1" dirty="0">
              <a:solidFill>
                <a:srgbClr val="3E0632"/>
              </a:solidFill>
              <a:latin typeface="DM Sans"/>
              <a:ea typeface="DM Sans"/>
              <a:cs typeface="DM Sans"/>
              <a:sym typeface="DM Sans"/>
            </a:endParaRPr>
          </a:p>
          <a:p>
            <a:pPr marL="0" marR="0" lvl="0" indent="0" algn="l" rtl="0">
              <a:lnSpc>
                <a:spcPct val="100000"/>
              </a:lnSpc>
              <a:spcBef>
                <a:spcPts val="1200"/>
              </a:spcBef>
              <a:spcAft>
                <a:spcPts val="0"/>
              </a:spcAft>
              <a:buNone/>
            </a:pPr>
            <a:r>
              <a:rPr lang="en" sz="1100" b="1" dirty="0">
                <a:solidFill>
                  <a:srgbClr val="3E0632"/>
                </a:solidFill>
                <a:latin typeface="DM Sans"/>
                <a:ea typeface="DM Sans"/>
                <a:cs typeface="DM Sans"/>
                <a:sym typeface="DM Sans"/>
              </a:rPr>
              <a:t>Build thinking through conversation.</a:t>
            </a:r>
            <a:endParaRPr sz="1100" b="1" dirty="0">
              <a:solidFill>
                <a:srgbClr val="3E0632"/>
              </a:solidFill>
              <a:latin typeface="DM Sans"/>
              <a:ea typeface="DM Sans"/>
              <a:cs typeface="DM Sans"/>
              <a:sym typeface="DM Sans"/>
            </a:endParaRPr>
          </a:p>
          <a:p>
            <a:pPr marL="0" lvl="0" indent="0" algn="l" rtl="0">
              <a:lnSpc>
                <a:spcPct val="115000"/>
              </a:lnSpc>
              <a:spcBef>
                <a:spcPts val="1200"/>
              </a:spcBef>
              <a:spcAft>
                <a:spcPts val="0"/>
              </a:spcAft>
              <a:buNone/>
            </a:pPr>
            <a:r>
              <a:rPr lang="en" sz="1100" dirty="0">
                <a:solidFill>
                  <a:srgbClr val="3E0632"/>
                </a:solidFill>
                <a:latin typeface="DM Sans"/>
                <a:ea typeface="DM Sans"/>
                <a:cs typeface="DM Sans"/>
                <a:sym typeface="DM Sans"/>
              </a:rPr>
              <a:t>Coaching requires establishing trust, listening deeply, asking questions that create insight, and preserving the other person’s ownership of their choices and actions. </a:t>
            </a:r>
            <a:endParaRPr sz="1100" dirty="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dirty="0">
                <a:solidFill>
                  <a:srgbClr val="3E0632"/>
                </a:solidFill>
                <a:latin typeface="DM Sans"/>
                <a:ea typeface="DM Sans"/>
                <a:cs typeface="DM Sans"/>
                <a:sym typeface="DM Sans"/>
              </a:rPr>
              <a:t>The Coaching certification builds practical judgment to </a:t>
            </a:r>
            <a:r>
              <a:rPr lang="en" sz="1100" dirty="0" err="1">
                <a:solidFill>
                  <a:srgbClr val="3E0632"/>
                </a:solidFill>
                <a:latin typeface="DM Sans"/>
                <a:ea typeface="DM Sans"/>
                <a:cs typeface="DM Sans"/>
                <a:sym typeface="DM Sans"/>
              </a:rPr>
              <a:t>establ</a:t>
            </a:r>
            <a:r>
              <a:rPr lang="en-US" sz="1100" dirty="0" err="1">
                <a:solidFill>
                  <a:srgbClr val="3E0632"/>
                </a:solidFill>
                <a:latin typeface="DM Sans"/>
                <a:ea typeface="DM Sans"/>
                <a:cs typeface="DM Sans"/>
                <a:sym typeface="DM Sans"/>
              </a:rPr>
              <a:t>i</a:t>
            </a:r>
            <a:r>
              <a:rPr lang="en" sz="1100" dirty="0" err="1">
                <a:solidFill>
                  <a:srgbClr val="3E0632"/>
                </a:solidFill>
                <a:latin typeface="DM Sans"/>
                <a:ea typeface="DM Sans"/>
                <a:cs typeface="DM Sans"/>
                <a:sym typeface="DM Sans"/>
              </a:rPr>
              <a:t>sh</a:t>
            </a:r>
            <a:r>
              <a:rPr lang="en" sz="1100" dirty="0">
                <a:solidFill>
                  <a:srgbClr val="3E0632"/>
                </a:solidFill>
                <a:latin typeface="DM Sans"/>
                <a:ea typeface="DM Sans"/>
                <a:cs typeface="DM Sans"/>
                <a:sym typeface="DM Sans"/>
              </a:rPr>
              <a:t> coaching boundaries, develop </a:t>
            </a:r>
            <a:r>
              <a:rPr lang="en" sz="1100" dirty="0" err="1">
                <a:solidFill>
                  <a:srgbClr val="3E0632"/>
                </a:solidFill>
                <a:latin typeface="DM Sans"/>
                <a:ea typeface="DM Sans"/>
                <a:cs typeface="DM Sans"/>
                <a:sym typeface="DM Sans"/>
              </a:rPr>
              <a:t>coachi</a:t>
            </a:r>
            <a:r>
              <a:rPr lang="en-US" sz="1100" dirty="0">
                <a:solidFill>
                  <a:srgbClr val="3E0632"/>
                </a:solidFill>
                <a:latin typeface="DM Sans"/>
                <a:ea typeface="DM Sans"/>
                <a:cs typeface="DM Sans"/>
                <a:sym typeface="DM Sans"/>
              </a:rPr>
              <a:t>ng</a:t>
            </a:r>
            <a:r>
              <a:rPr lang="en" sz="1100" dirty="0">
                <a:solidFill>
                  <a:srgbClr val="3E0632"/>
                </a:solidFill>
                <a:latin typeface="DM Sans"/>
                <a:ea typeface="DM Sans"/>
                <a:cs typeface="DM Sans"/>
                <a:sym typeface="DM Sans"/>
              </a:rPr>
              <a:t> presence, ask questions that evoke awareness, and facilitate conversations where people discover their own solutions.</a:t>
            </a:r>
            <a:endParaRPr sz="1100" dirty="0">
              <a:solidFill>
                <a:srgbClr val="3E0632"/>
              </a:solidFill>
              <a:latin typeface="DM Sans"/>
              <a:ea typeface="DM Sans"/>
              <a:cs typeface="DM Sans"/>
              <a:sym typeface="DM Sans"/>
            </a:endParaRPr>
          </a:p>
          <a:p>
            <a:pPr marL="0" lvl="0" indent="0" algn="l" rtl="0">
              <a:spcBef>
                <a:spcPts val="1200"/>
              </a:spcBef>
              <a:spcAft>
                <a:spcPts val="0"/>
              </a:spcAft>
              <a:buNone/>
            </a:pPr>
            <a:endParaRPr sz="1150" dirty="0">
              <a:solidFill>
                <a:srgbClr val="3E0632"/>
              </a:solidFill>
              <a:latin typeface="DM Sans"/>
              <a:ea typeface="DM Sans"/>
              <a:cs typeface="DM Sans"/>
              <a:sym typeface="DM Sans"/>
            </a:endParaRPr>
          </a:p>
          <a:p>
            <a:pPr marL="0" lvl="0" indent="0" algn="l" rtl="0">
              <a:spcBef>
                <a:spcPts val="1500"/>
              </a:spcBef>
              <a:spcAft>
                <a:spcPts val="0"/>
              </a:spcAft>
              <a:buNone/>
            </a:pPr>
            <a:endParaRPr sz="1150" b="0" dirty="0">
              <a:solidFill>
                <a:srgbClr val="3E0632"/>
              </a:solidFill>
              <a:latin typeface="DM Sans"/>
              <a:ea typeface="DM Sans"/>
              <a:cs typeface="DM Sans"/>
              <a:sym typeface="DM Sans"/>
            </a:endParaRPr>
          </a:p>
        </p:txBody>
      </p:sp>
      <p:cxnSp>
        <p:nvCxnSpPr>
          <p:cNvPr id="183" name="Google Shape;183;p24"/>
          <p:cNvCxnSpPr/>
          <p:nvPr/>
        </p:nvCxnSpPr>
        <p:spPr>
          <a:xfrm>
            <a:off x="5555550" y="-3400"/>
            <a:ext cx="0" cy="5149200"/>
          </a:xfrm>
          <a:prstGeom prst="straightConnector1">
            <a:avLst/>
          </a:prstGeom>
          <a:noFill/>
          <a:ln w="76200" cap="flat" cmpd="sng">
            <a:solidFill>
              <a:srgbClr val="FF8E00"/>
            </a:solidFill>
            <a:prstDash val="solid"/>
            <a:round/>
            <a:headEnd type="none" w="med" len="med"/>
            <a:tailEnd type="none" w="med" len="med"/>
          </a:ln>
        </p:spPr>
      </p:cxnSp>
      <p:graphicFrame>
        <p:nvGraphicFramePr>
          <p:cNvPr id="184" name="Google Shape;184;p24"/>
          <p:cNvGraphicFramePr/>
          <p:nvPr/>
        </p:nvGraphicFramePr>
        <p:xfrm>
          <a:off x="5978375" y="486525"/>
          <a:ext cx="2911200" cy="3094575"/>
        </p:xfrm>
        <a:graphic>
          <a:graphicData uri="http://schemas.openxmlformats.org/drawingml/2006/table">
            <a:tbl>
              <a:tblPr>
                <a:noFill/>
                <a:tableStyleId>{6917A640-2D07-4D03-99C3-A0855E5378BA}</a:tableStyleId>
              </a:tblPr>
              <a:tblGrid>
                <a:gridCol w="2911200">
                  <a:extLst>
                    <a:ext uri="{9D8B030D-6E8A-4147-A177-3AD203B41FA5}">
                      <a16:colId xmlns:a16="http://schemas.microsoft.com/office/drawing/2014/main" val="20000"/>
                    </a:ext>
                  </a:extLst>
                </a:gridCol>
              </a:tblGrid>
              <a:tr h="3995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Coaching Ethics and Boundaries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995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Coaching and Mentoring Conversations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995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Coaching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484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Development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995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Coaching Presence and Stance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5484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Systems Coaching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995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Listening and Inquiry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0" name="Google Shape;190;p25"/>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191" name="Google Shape;191;p25"/>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192" name="Google Shape;192;p25"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193" name="Google Shape;193;p25"/>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FF8E00"/>
                </a:solidFill>
                <a:latin typeface="DM Sans"/>
                <a:ea typeface="DM Sans"/>
                <a:cs typeface="DM Sans"/>
                <a:sym typeface="DM Sans"/>
              </a:rPr>
              <a:t>People Development</a:t>
            </a:r>
            <a:endParaRPr sz="2800" b="1">
              <a:solidFill>
                <a:srgbClr val="00B9FF"/>
              </a:solidFill>
              <a:latin typeface="DM Sans"/>
              <a:ea typeface="DM Sans"/>
              <a:cs typeface="DM Sans"/>
              <a:sym typeface="DM Sans"/>
            </a:endParaRPr>
          </a:p>
        </p:txBody>
      </p:sp>
      <p:sp>
        <p:nvSpPr>
          <p:cNvPr id="194" name="Google Shape;194;p25"/>
          <p:cNvSpPr txBox="1"/>
          <p:nvPr/>
        </p:nvSpPr>
        <p:spPr>
          <a:xfrm>
            <a:off x="457200" y="3751523"/>
            <a:ext cx="23454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8E00"/>
                </a:solidFill>
                <a:latin typeface="DM Sans"/>
                <a:ea typeface="DM Sans"/>
                <a:cs typeface="DM Sans"/>
                <a:sym typeface="DM Sans"/>
              </a:rPr>
              <a:t>CORE CREDENTIAL: </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EMOTIONAL INTELLIGENCE</a:t>
            </a:r>
            <a:endParaRPr sz="1200" b="1">
              <a:solidFill>
                <a:srgbClr val="3E0632"/>
              </a:solidFill>
              <a:latin typeface="DM Sans"/>
              <a:ea typeface="DM Sans"/>
              <a:cs typeface="DM Sans"/>
              <a:sym typeface="DM Sans"/>
            </a:endParaRPr>
          </a:p>
        </p:txBody>
      </p:sp>
      <p:pic>
        <p:nvPicPr>
          <p:cNvPr id="195" name="Google Shape;195;p25" title="ICP-EQI.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196" name="Google Shape;196;p25"/>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197" name="Google Shape;197;p25"/>
          <p:cNvSpPr txBox="1"/>
          <p:nvPr/>
        </p:nvSpPr>
        <p:spPr>
          <a:xfrm>
            <a:off x="457200" y="1094300"/>
            <a:ext cx="4700100" cy="276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Emotional Intelligence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Lead with awareness and authenticity.</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Emotional intelligence is more than managing your emotions. It requires understanding how your emotions shape your decisions, recognizing what others experience, and responding with intention rather than reaction.</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Emotional Intelligence certification builds the self-awareness, self-management, and relationship skills needed to navigate interpersonal dynamics with clarity, build trust-based relationships, and create environments where people feel safe.</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198" name="Google Shape;198;p25"/>
          <p:cNvCxnSpPr/>
          <p:nvPr/>
        </p:nvCxnSpPr>
        <p:spPr>
          <a:xfrm>
            <a:off x="5555550" y="-3400"/>
            <a:ext cx="0" cy="5149200"/>
          </a:xfrm>
          <a:prstGeom prst="straightConnector1">
            <a:avLst/>
          </a:prstGeom>
          <a:noFill/>
          <a:ln w="76200" cap="flat" cmpd="sng">
            <a:solidFill>
              <a:srgbClr val="FF8E00"/>
            </a:solidFill>
            <a:prstDash val="solid"/>
            <a:round/>
            <a:headEnd type="none" w="med" len="med"/>
            <a:tailEnd type="none" w="med" len="med"/>
          </a:ln>
        </p:spPr>
      </p:cxnSp>
      <p:graphicFrame>
        <p:nvGraphicFramePr>
          <p:cNvPr id="199" name="Google Shape;199;p25"/>
          <p:cNvGraphicFramePr/>
          <p:nvPr/>
        </p:nvGraphicFramePr>
        <p:xfrm>
          <a:off x="5978300" y="596025"/>
          <a:ext cx="2911200" cy="3925055"/>
        </p:xfrm>
        <a:graphic>
          <a:graphicData uri="http://schemas.openxmlformats.org/drawingml/2006/table">
            <a:tbl>
              <a:tblPr>
                <a:noFill/>
                <a:tableStyleId>{6917A640-2D07-4D03-99C3-A0855E5378BA}</a:tableStyleId>
              </a:tblPr>
              <a:tblGrid>
                <a:gridCol w="1455600">
                  <a:extLst>
                    <a:ext uri="{9D8B030D-6E8A-4147-A177-3AD203B41FA5}">
                      <a16:colId xmlns:a16="http://schemas.microsoft.com/office/drawing/2014/main" val="20000"/>
                    </a:ext>
                  </a:extLst>
                </a:gridCol>
                <a:gridCol w="1455600">
                  <a:extLst>
                    <a:ext uri="{9D8B030D-6E8A-4147-A177-3AD203B41FA5}">
                      <a16:colId xmlns:a16="http://schemas.microsoft.com/office/drawing/2014/main" val="20001"/>
                    </a:ext>
                  </a:extLst>
                </a:gridCol>
              </a:tblGrid>
              <a:tr h="3928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Across Culture and Identity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for People Managers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in Remote </a:t>
                      </a:r>
                      <a:br>
                        <a:rPr lang="en" sz="1100">
                          <a:solidFill>
                            <a:srgbClr val="F5F5F5"/>
                          </a:solidFill>
                          <a:latin typeface="DM Sans"/>
                          <a:ea typeface="DM Sans"/>
                          <a:cs typeface="DM Sans"/>
                          <a:sym typeface="DM Sans"/>
                        </a:rPr>
                      </a:br>
                      <a:r>
                        <a:rPr lang="en" sz="1100">
                          <a:solidFill>
                            <a:srgbClr val="F5F5F5"/>
                          </a:solidFill>
                          <a:latin typeface="DM Sans"/>
                          <a:ea typeface="DM Sans"/>
                          <a:cs typeface="DM Sans"/>
                          <a:sym typeface="DM Sans"/>
                        </a:rPr>
                        <a:t>and Hybrid Environments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Giving and Receiving </a:t>
                      </a:r>
                      <a:br>
                        <a:rPr lang="en" sz="1100">
                          <a:solidFill>
                            <a:srgbClr val="F5F5F5"/>
                          </a:solidFill>
                          <a:latin typeface="DM Sans"/>
                          <a:ea typeface="DM Sans"/>
                          <a:cs typeface="DM Sans"/>
                          <a:sym typeface="DM Sans"/>
                        </a:rPr>
                      </a:br>
                      <a:r>
                        <a:rPr lang="en" sz="1100">
                          <a:solidFill>
                            <a:srgbClr val="F5F5F5"/>
                          </a:solidFill>
                          <a:latin typeface="DM Sans"/>
                          <a:ea typeface="DM Sans"/>
                          <a:cs typeface="DM Sans"/>
                          <a:sym typeface="DM Sans"/>
                        </a:rPr>
                        <a:t>Feedback with EQ</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Self-Regulation and Resilience Under Pressure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Authentic Leadership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4181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Coaching Presence and Stance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Difficult Conversations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928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Impactful Feedback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Inclusion and Belonging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81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Personal Resilience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Rebuilding Trust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9237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Recognition Motivation and Retention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Remote and </a:t>
                      </a:r>
                      <a:br>
                        <a:rPr lang="en" sz="1100">
                          <a:solidFill>
                            <a:srgbClr val="F5F5F5"/>
                          </a:solidFill>
                          <a:latin typeface="DM Sans"/>
                          <a:ea typeface="DM Sans"/>
                          <a:cs typeface="DM Sans"/>
                          <a:sym typeface="DM Sans"/>
                        </a:rPr>
                      </a:br>
                      <a:r>
                        <a:rPr lang="en" sz="1100">
                          <a:solidFill>
                            <a:srgbClr val="F5F5F5"/>
                          </a:solidFill>
                          <a:latin typeface="DM Sans"/>
                          <a:ea typeface="DM Sans"/>
                          <a:cs typeface="DM Sans"/>
                          <a:sym typeface="DM Sans"/>
                        </a:rPr>
                        <a:t>Hybrid Collaboration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6"/>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5" name="Google Shape;205;p26"/>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06" name="Google Shape;206;p26"/>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07" name="Google Shape;207;p26"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08" name="Google Shape;208;p26"/>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FF8E00"/>
                </a:solidFill>
                <a:latin typeface="DM Sans"/>
                <a:ea typeface="DM Sans"/>
                <a:cs typeface="DM Sans"/>
                <a:sym typeface="DM Sans"/>
              </a:rPr>
              <a:t>People Development</a:t>
            </a:r>
            <a:endParaRPr sz="2800" b="1">
              <a:solidFill>
                <a:srgbClr val="00B9FF"/>
              </a:solidFill>
              <a:latin typeface="DM Sans"/>
              <a:ea typeface="DM Sans"/>
              <a:cs typeface="DM Sans"/>
              <a:sym typeface="DM Sans"/>
            </a:endParaRPr>
          </a:p>
        </p:txBody>
      </p:sp>
      <p:sp>
        <p:nvSpPr>
          <p:cNvPr id="209" name="Google Shape;209;p26"/>
          <p:cNvSpPr txBox="1"/>
          <p:nvPr/>
        </p:nvSpPr>
        <p:spPr>
          <a:xfrm>
            <a:off x="457200" y="3721976"/>
            <a:ext cx="19554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8E00"/>
                </a:solidFill>
                <a:latin typeface="DM Sans"/>
                <a:ea typeface="DM Sans"/>
                <a:cs typeface="DM Sans"/>
                <a:sym typeface="DM Sans"/>
              </a:rPr>
              <a:t>CORE CREDENTIAL: </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MENTORING</a:t>
            </a:r>
            <a:endParaRPr sz="1200" b="1">
              <a:solidFill>
                <a:srgbClr val="3E0632"/>
              </a:solidFill>
              <a:latin typeface="DM Sans"/>
              <a:ea typeface="DM Sans"/>
              <a:cs typeface="DM Sans"/>
              <a:sym typeface="DM Sans"/>
            </a:endParaRPr>
          </a:p>
        </p:txBody>
      </p:sp>
      <p:pic>
        <p:nvPicPr>
          <p:cNvPr id="210" name="Google Shape;210;p26" title="ICP-MTR.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11" name="Google Shape;211;p26"/>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12" name="Google Shape;212;p26"/>
          <p:cNvSpPr txBox="1"/>
          <p:nvPr/>
        </p:nvSpPr>
        <p:spPr>
          <a:xfrm>
            <a:off x="457200" y="1094300"/>
            <a:ext cx="4699800" cy="2580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Mentoring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Transfer knowledge and wisdom to accelerate growth.</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Mentoring is more than sharing advice or pointing someone in a direction. It requires drawing on deep experience, offering perspective that comes from navigating similar challenges, and creating relationships built on trust and genuine investment in someone else's development.</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Mentoring certification builds the judgment and practical skills needed to share knowledge and experience effectively, and create lasting impact through intentional relationship-building.</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213" name="Google Shape;213;p26"/>
          <p:cNvCxnSpPr/>
          <p:nvPr/>
        </p:nvCxnSpPr>
        <p:spPr>
          <a:xfrm>
            <a:off x="5555550" y="-3400"/>
            <a:ext cx="0" cy="5149200"/>
          </a:xfrm>
          <a:prstGeom prst="straightConnector1">
            <a:avLst/>
          </a:prstGeom>
          <a:noFill/>
          <a:ln w="76200" cap="flat" cmpd="sng">
            <a:solidFill>
              <a:srgbClr val="FF8E00"/>
            </a:solidFill>
            <a:prstDash val="solid"/>
            <a:round/>
            <a:headEnd type="none" w="med" len="med"/>
            <a:tailEnd type="none" w="med" len="med"/>
          </a:ln>
        </p:spPr>
      </p:cxnSp>
      <p:graphicFrame>
        <p:nvGraphicFramePr>
          <p:cNvPr id="214" name="Google Shape;214;p26"/>
          <p:cNvGraphicFramePr/>
          <p:nvPr/>
        </p:nvGraphicFramePr>
        <p:xfrm>
          <a:off x="5978300" y="596025"/>
          <a:ext cx="2911200" cy="1471450"/>
        </p:xfrm>
        <a:graphic>
          <a:graphicData uri="http://schemas.openxmlformats.org/drawingml/2006/table">
            <a:tbl>
              <a:tblPr>
                <a:noFill/>
                <a:tableStyleId>{6917A640-2D07-4D03-99C3-A0855E5378BA}</a:tableStyleId>
              </a:tblPr>
              <a:tblGrid>
                <a:gridCol w="2911200">
                  <a:extLst>
                    <a:ext uri="{9D8B030D-6E8A-4147-A177-3AD203B41FA5}">
                      <a16:colId xmlns:a16="http://schemas.microsoft.com/office/drawing/2014/main" val="20000"/>
                    </a:ext>
                  </a:extLst>
                </a:gridCol>
              </a:tblGrid>
              <a:tr h="3928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Mentoring Programs and Matching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Coaching and Mentoring Conversations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Peer and Reverse Mentoring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7"/>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0" name="Google Shape;220;p27"/>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21" name="Google Shape;221;p27"/>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22" name="Google Shape;222;p27"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23" name="Google Shape;223;p27"/>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FF8E00"/>
                </a:solidFill>
                <a:latin typeface="DM Sans"/>
                <a:ea typeface="DM Sans"/>
                <a:cs typeface="DM Sans"/>
                <a:sym typeface="DM Sans"/>
              </a:rPr>
              <a:t>People Development</a:t>
            </a:r>
            <a:endParaRPr sz="2800" b="1">
              <a:solidFill>
                <a:srgbClr val="00B9FF"/>
              </a:solidFill>
              <a:latin typeface="DM Sans"/>
              <a:ea typeface="DM Sans"/>
              <a:cs typeface="DM Sans"/>
              <a:sym typeface="DM Sans"/>
            </a:endParaRPr>
          </a:p>
        </p:txBody>
      </p:sp>
      <p:sp>
        <p:nvSpPr>
          <p:cNvPr id="224" name="Google Shape;224;p27"/>
          <p:cNvSpPr txBox="1"/>
          <p:nvPr/>
        </p:nvSpPr>
        <p:spPr>
          <a:xfrm>
            <a:off x="457200" y="3777996"/>
            <a:ext cx="2059500" cy="86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8E00"/>
                </a:solidFill>
                <a:latin typeface="DM Sans"/>
                <a:ea typeface="DM Sans"/>
                <a:cs typeface="DM Sans"/>
                <a:sym typeface="DM Sans"/>
              </a:rPr>
              <a:t>CORE CREDENTIAL: </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PEOPLE MANAGEMENT</a:t>
            </a:r>
            <a:endParaRPr sz="1200" b="1">
              <a:solidFill>
                <a:srgbClr val="3E0632"/>
              </a:solidFill>
              <a:latin typeface="DM Sans"/>
              <a:ea typeface="DM Sans"/>
              <a:cs typeface="DM Sans"/>
              <a:sym typeface="DM Sans"/>
            </a:endParaRPr>
          </a:p>
        </p:txBody>
      </p:sp>
      <p:pic>
        <p:nvPicPr>
          <p:cNvPr id="225" name="Google Shape;225;p27" title="ICP-PMT.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26" name="Google Shape;226;p27"/>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27" name="Google Shape;227;p27"/>
          <p:cNvSpPr txBox="1"/>
          <p:nvPr/>
        </p:nvSpPr>
        <p:spPr>
          <a:xfrm>
            <a:off x="457200" y="1094300"/>
            <a:ext cx="4621800" cy="264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People Management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Unlock potential and enable growth in others.</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People management is more than assigning tasks or evaluating performance. It requires recognizing individual strengths, creating environments where people can thrive, and developing talent intentionally.</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People Management certification builds the skills needed to champion people's capabilities, foster a culture of continuous feedback and growth, elevate individual and team potential, and create conditions for sustained high </a:t>
            </a:r>
            <a:r>
              <a:rPr lang="en" sz="1100">
                <a:solidFill>
                  <a:srgbClr val="3E0632"/>
                </a:solidFill>
              </a:rPr>
              <a:t>performance.</a:t>
            </a:r>
            <a:endParaRPr sz="1100">
              <a:solidFill>
                <a:srgbClr val="3E0632"/>
              </a:solidFill>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228" name="Google Shape;228;p27"/>
          <p:cNvCxnSpPr/>
          <p:nvPr/>
        </p:nvCxnSpPr>
        <p:spPr>
          <a:xfrm>
            <a:off x="5555550" y="-3400"/>
            <a:ext cx="0" cy="5149200"/>
          </a:xfrm>
          <a:prstGeom prst="straightConnector1">
            <a:avLst/>
          </a:prstGeom>
          <a:noFill/>
          <a:ln w="76200" cap="flat" cmpd="sng">
            <a:solidFill>
              <a:srgbClr val="FF8E00"/>
            </a:solidFill>
            <a:prstDash val="solid"/>
            <a:round/>
            <a:headEnd type="none" w="med" len="med"/>
            <a:tailEnd type="none" w="med" len="med"/>
          </a:ln>
        </p:spPr>
      </p:cxnSp>
      <p:graphicFrame>
        <p:nvGraphicFramePr>
          <p:cNvPr id="229" name="Google Shape;229;p27"/>
          <p:cNvGraphicFramePr/>
          <p:nvPr/>
        </p:nvGraphicFramePr>
        <p:xfrm>
          <a:off x="5978300" y="519825"/>
          <a:ext cx="2911200" cy="4458440"/>
        </p:xfrm>
        <a:graphic>
          <a:graphicData uri="http://schemas.openxmlformats.org/drawingml/2006/table">
            <a:tbl>
              <a:tblPr>
                <a:noFill/>
                <a:tableStyleId>{6917A640-2D07-4D03-99C3-A0855E5378BA}</a:tableStyleId>
              </a:tblPr>
              <a:tblGrid>
                <a:gridCol w="1455600">
                  <a:extLst>
                    <a:ext uri="{9D8B030D-6E8A-4147-A177-3AD203B41FA5}">
                      <a16:colId xmlns:a16="http://schemas.microsoft.com/office/drawing/2014/main" val="20000"/>
                    </a:ext>
                  </a:extLst>
                </a:gridCol>
                <a:gridCol w="1455600">
                  <a:extLst>
                    <a:ext uri="{9D8B030D-6E8A-4147-A177-3AD203B41FA5}">
                      <a16:colId xmlns:a16="http://schemas.microsoft.com/office/drawing/2014/main" val="20001"/>
                    </a:ext>
                  </a:extLst>
                </a:gridCol>
              </a:tblGrid>
              <a:tr h="3928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Development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Authentic Leadership</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Delegation and Developing Others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Hiring and Selection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Leadership Styles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Performance Management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Recognition Motivation and Retention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Culture Leadership &amp; Decision-Making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Delegation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Diagnosing Learning &amp; Performance Needs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for People Managers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Impactful Feedback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Leading in an AI-Augmented Organization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Mentoring Programs and Matching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539300">
                <a:tc gridSpan="2">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Span of Control </a:t>
                      </a:r>
                      <a:br>
                        <a:rPr lang="en" sz="1100">
                          <a:solidFill>
                            <a:srgbClr val="F5F5F5"/>
                          </a:solidFill>
                          <a:latin typeface="DM Sans"/>
                          <a:ea typeface="DM Sans"/>
                          <a:cs typeface="DM Sans"/>
                          <a:sym typeface="DM Sans"/>
                        </a:rPr>
                      </a:br>
                      <a:r>
                        <a:rPr lang="en" sz="1100">
                          <a:solidFill>
                            <a:srgbClr val="F5F5F5"/>
                          </a:solidFill>
                          <a:latin typeface="DM Sans"/>
                          <a:ea typeface="DM Sans"/>
                          <a:cs typeface="DM Sans"/>
                          <a:sym typeface="DM Sans"/>
                        </a:rPr>
                        <a:t>and Organizational Layering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8"/>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5" name="Google Shape;235;p28"/>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36" name="Google Shape;236;p28"/>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37" name="Google Shape;237;p28"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38" name="Google Shape;238;p28"/>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FF8E00"/>
                </a:solidFill>
                <a:latin typeface="DM Sans"/>
                <a:ea typeface="DM Sans"/>
                <a:cs typeface="DM Sans"/>
                <a:sym typeface="DM Sans"/>
              </a:rPr>
              <a:t>People Development</a:t>
            </a:r>
            <a:endParaRPr sz="2800" b="1">
              <a:solidFill>
                <a:srgbClr val="00B9FF"/>
              </a:solidFill>
              <a:latin typeface="DM Sans"/>
              <a:ea typeface="DM Sans"/>
              <a:cs typeface="DM Sans"/>
              <a:sym typeface="DM Sans"/>
            </a:endParaRPr>
          </a:p>
        </p:txBody>
      </p:sp>
      <p:sp>
        <p:nvSpPr>
          <p:cNvPr id="239" name="Google Shape;239;p28"/>
          <p:cNvSpPr txBox="1"/>
          <p:nvPr/>
        </p:nvSpPr>
        <p:spPr>
          <a:xfrm>
            <a:off x="457200" y="3683496"/>
            <a:ext cx="2328300" cy="80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8E00"/>
                </a:solidFill>
                <a:latin typeface="DM Sans"/>
                <a:ea typeface="DM Sans"/>
                <a:cs typeface="DM Sans"/>
                <a:sym typeface="DM Sans"/>
              </a:rPr>
              <a:t>CORE CREDENTIAL: </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TEACHING EXCELLENCE</a:t>
            </a:r>
            <a:endParaRPr sz="1200" b="1">
              <a:solidFill>
                <a:srgbClr val="3E0632"/>
              </a:solidFill>
              <a:latin typeface="DM Sans"/>
              <a:ea typeface="DM Sans"/>
              <a:cs typeface="DM Sans"/>
              <a:sym typeface="DM Sans"/>
            </a:endParaRPr>
          </a:p>
        </p:txBody>
      </p:sp>
      <p:pic>
        <p:nvPicPr>
          <p:cNvPr id="240" name="Google Shape;240;p28" title="ICP-TXL.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41" name="Google Shape;241;p28"/>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42" name="Google Shape;242;p28"/>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Teaching Excellence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Transfer knowledge that sticks.</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Effective training is more than presenting information. It connects learning to real performance needs and creates meaningful opportunities to practice, receive feedback, and apply new skills.</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Teaching Excellence certification builds practical judgment across the learning lifecycle from diagnosing needs and designing experiences to delivering learning and evaluating impact.</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243" name="Google Shape;243;p28"/>
          <p:cNvCxnSpPr/>
          <p:nvPr/>
        </p:nvCxnSpPr>
        <p:spPr>
          <a:xfrm>
            <a:off x="5555550" y="-3400"/>
            <a:ext cx="0" cy="5149200"/>
          </a:xfrm>
          <a:prstGeom prst="straightConnector1">
            <a:avLst/>
          </a:prstGeom>
          <a:noFill/>
          <a:ln w="76200" cap="flat" cmpd="sng">
            <a:solidFill>
              <a:srgbClr val="FF8E00"/>
            </a:solidFill>
            <a:prstDash val="solid"/>
            <a:round/>
            <a:headEnd type="none" w="med" len="med"/>
            <a:tailEnd type="none" w="med" len="med"/>
          </a:ln>
        </p:spPr>
      </p:cxnSp>
      <p:graphicFrame>
        <p:nvGraphicFramePr>
          <p:cNvPr id="244" name="Google Shape;244;p28"/>
          <p:cNvGraphicFramePr/>
          <p:nvPr/>
        </p:nvGraphicFramePr>
        <p:xfrm>
          <a:off x="5978300" y="519825"/>
          <a:ext cx="2911200" cy="3089350"/>
        </p:xfrm>
        <a:graphic>
          <a:graphicData uri="http://schemas.openxmlformats.org/drawingml/2006/table">
            <a:tbl>
              <a:tblPr>
                <a:noFill/>
                <a:tableStyleId>{6917A640-2D07-4D03-99C3-A0855E5378BA}</a:tableStyleId>
              </a:tblPr>
              <a:tblGrid>
                <a:gridCol w="2911200">
                  <a:extLst>
                    <a:ext uri="{9D8B030D-6E8A-4147-A177-3AD203B41FA5}">
                      <a16:colId xmlns:a16="http://schemas.microsoft.com/office/drawing/2014/main" val="20000"/>
                    </a:ext>
                  </a:extLst>
                </a:gridCol>
              </a:tblGrid>
              <a:tr h="3928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Blended Learning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Diagnosing Learning &amp; Performance Needs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Training Delivery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Co-Training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Learning Design Foundations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5393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Learning Agility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9"/>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0" name="Google Shape;250;p29"/>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51" name="Google Shape;251;p29"/>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52" name="Google Shape;252;p29"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53" name="Google Shape;253;p29"/>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254" name="Google Shape;254;p29"/>
          <p:cNvSpPr txBox="1"/>
          <p:nvPr/>
        </p:nvSpPr>
        <p:spPr>
          <a:xfrm>
            <a:off x="457200" y="3667121"/>
            <a:ext cx="2380200" cy="822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ANALYTICAL THINKING</a:t>
            </a:r>
            <a:endParaRPr sz="1200" b="1">
              <a:solidFill>
                <a:srgbClr val="3E0632"/>
              </a:solidFill>
              <a:latin typeface="DM Sans"/>
              <a:ea typeface="DM Sans"/>
              <a:cs typeface="DM Sans"/>
              <a:sym typeface="DM Sans"/>
            </a:endParaRPr>
          </a:p>
        </p:txBody>
      </p:sp>
      <p:pic>
        <p:nvPicPr>
          <p:cNvPr id="255" name="Google Shape;255;p29" title="ICP-ALT.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56" name="Google Shape;256;p29"/>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57" name="Google Shape;257;p29"/>
          <p:cNvSpPr txBox="1"/>
          <p:nvPr/>
        </p:nvSpPr>
        <p:spPr>
          <a:xfrm>
            <a:off x="457200" y="1094300"/>
            <a:ext cx="4691100" cy="2457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Analytical Thinking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See the whole problem more clearly.</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Analytical thinking requires more than gathering data. It requires reasoning clearly, questioning assumptions, evaluating evidence rigorously, and turning incomplete information into defensible insight.</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Analytical Thinking certification builds the judgment to identify patterns, navigate uncertainty, distinguish high-quality evidence, and recognize effective places to intervene</a:t>
            </a:r>
            <a:r>
              <a:rPr lang="en" sz="1100">
                <a:solidFill>
                  <a:srgbClr val="3E0632"/>
                </a:solidFill>
              </a:rPr>
              <a:t>.</a:t>
            </a:r>
            <a:endParaRPr sz="1100">
              <a:solidFill>
                <a:srgbClr val="3E0632"/>
              </a:solidFill>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graphicFrame>
        <p:nvGraphicFramePr>
          <p:cNvPr id="258" name="Google Shape;258;p29"/>
          <p:cNvGraphicFramePr/>
          <p:nvPr/>
        </p:nvGraphicFramePr>
        <p:xfrm>
          <a:off x="5892500" y="511225"/>
          <a:ext cx="2997000" cy="4556400"/>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Reasoning Quality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Insight Storytelling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Evidence Quality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Problem Framing and Root Cause Analysis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and Human Judgment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Customer Insights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Metrics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Competitive Analysis and Positioning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CX Metrics and ROI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Under Uncertainty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Diagnosing Learning &amp; Performance Needs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Innovation and Creative Problem Solving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Measuring Change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Measuring Product Value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Product Discovery and Experimentation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Systems Mapping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397025">
                <a:tc gridSpan="2">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Voice of the </a:t>
                      </a:r>
                      <a:br>
                        <a:rPr lang="en" sz="1100">
                          <a:solidFill>
                            <a:srgbClr val="F5F5F5"/>
                          </a:solidFill>
                          <a:latin typeface="DM Sans"/>
                          <a:ea typeface="DM Sans"/>
                          <a:cs typeface="DM Sans"/>
                          <a:sym typeface="DM Sans"/>
                        </a:rPr>
                      </a:br>
                      <a:r>
                        <a:rPr lang="en" sz="1100">
                          <a:solidFill>
                            <a:srgbClr val="F5F5F5"/>
                          </a:solidFill>
                          <a:latin typeface="DM Sans"/>
                          <a:ea typeface="DM Sans"/>
                          <a:cs typeface="DM Sans"/>
                          <a:sym typeface="DM Sans"/>
                        </a:rPr>
                        <a:t>Customer Programs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8"/>
                  </a:ext>
                </a:extLst>
              </a:tr>
            </a:tbl>
          </a:graphicData>
        </a:graphic>
      </p:graphicFrame>
      <p:cxnSp>
        <p:nvCxnSpPr>
          <p:cNvPr id="259" name="Google Shape;259;p29"/>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0"/>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5" name="Google Shape;265;p30"/>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66" name="Google Shape;266;p30"/>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67" name="Google Shape;267;p30"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68" name="Google Shape;268;p30"/>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269" name="Google Shape;269;p30"/>
          <p:cNvSpPr txBox="1"/>
          <p:nvPr/>
        </p:nvSpPr>
        <p:spPr>
          <a:xfrm>
            <a:off x="457200" y="3772421"/>
            <a:ext cx="2189400" cy="813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CHANGE MANAGEMENT</a:t>
            </a:r>
            <a:endParaRPr sz="1200" b="1">
              <a:solidFill>
                <a:srgbClr val="3E0632"/>
              </a:solidFill>
              <a:latin typeface="DM Sans"/>
              <a:ea typeface="DM Sans"/>
              <a:cs typeface="DM Sans"/>
              <a:sym typeface="DM Sans"/>
            </a:endParaRPr>
          </a:p>
        </p:txBody>
      </p:sp>
      <p:pic>
        <p:nvPicPr>
          <p:cNvPr id="270" name="Google Shape;270;p30" title="ICP-CMT.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71" name="Google Shape;271;p30"/>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72" name="Google Shape;272;p30"/>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Change Management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Move from communication to adoption.</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Change management is more than announcing transition. It requires understanding people, systems, and outcomes to design change journeys that build readiness, engage stakeholders, and support meaningful adoption.</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Change Management certification builds practical judgment to frame change for context, navigate resistance, clarify ownership, and sustain results.</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273" name="Google Shape;273;p30"/>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274" name="Google Shape;274;p30"/>
          <p:cNvGraphicFramePr/>
          <p:nvPr/>
        </p:nvGraphicFramePr>
        <p:xfrm>
          <a:off x="5892500" y="511225"/>
          <a:ext cx="2997000" cy="3932400"/>
        </p:xfrm>
        <a:graphic>
          <a:graphicData uri="http://schemas.openxmlformats.org/drawingml/2006/table">
            <a:tbl>
              <a:tblPr>
                <a:noFill/>
                <a:tableStyleId>{6917A640-2D07-4D03-99C3-A0855E5378BA}</a:tableStyleId>
              </a:tblPr>
              <a:tblGrid>
                <a:gridCol w="2997000">
                  <a:extLst>
                    <a:ext uri="{9D8B030D-6E8A-4147-A177-3AD203B41FA5}">
                      <a16:colId xmlns:a16="http://schemas.microsoft.com/office/drawing/2014/main" val="20000"/>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AI-Enabled Change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Change Communication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Measuring Change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Leading in an AI-Augmented Organization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Systemic Intervention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Adoption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Change Sponsorship</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Navigating Resistance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Resistance and Conflict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1"/>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0" name="Google Shape;280;p31"/>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81" name="Google Shape;281;p31"/>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82" name="Google Shape;282;p31"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83" name="Google Shape;283;p31"/>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284" name="Google Shape;284;p31"/>
          <p:cNvSpPr txBox="1"/>
          <p:nvPr/>
        </p:nvSpPr>
        <p:spPr>
          <a:xfrm>
            <a:off x="457200" y="3702238"/>
            <a:ext cx="1894800" cy="878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DECISION-MAKING</a:t>
            </a:r>
            <a:endParaRPr sz="1200" b="1">
              <a:solidFill>
                <a:srgbClr val="3E0632"/>
              </a:solidFill>
              <a:latin typeface="DM Sans"/>
              <a:ea typeface="DM Sans"/>
              <a:cs typeface="DM Sans"/>
              <a:sym typeface="DM Sans"/>
            </a:endParaRPr>
          </a:p>
        </p:txBody>
      </p:sp>
      <p:pic>
        <p:nvPicPr>
          <p:cNvPr id="285" name="Google Shape;285;p31" title="ICP-DEM.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286" name="Google Shape;286;p31"/>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287" name="Google Shape;287;p31"/>
          <p:cNvSpPr txBox="1"/>
          <p:nvPr/>
        </p:nvSpPr>
        <p:spPr>
          <a:xfrm>
            <a:off x="457200" y="1094300"/>
            <a:ext cx="4527300" cy="22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Decision-Making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Make choices with clarity and accountability.</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Good decisions require more than selecting an option. They demand understanding context, examining assumptions, weighing evidence, and clarifying accountability.</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Decision-Making certification builds practical judgment to make and communicate responsible decisions amid complexity and uncertainty.</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288" name="Google Shape;288;p31"/>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289" name="Google Shape;289;p31"/>
          <p:cNvGraphicFramePr/>
          <p:nvPr/>
        </p:nvGraphicFramePr>
        <p:xfrm>
          <a:off x="5892500" y="511225"/>
          <a:ext cx="2997000" cy="3444990"/>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Data AI and Decision Accountability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Delegation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Under Uncertainty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and Human Judgment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Customer-Centric Culture Leadership &amp; Decision-Making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Delegation and Developing Others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Evidence Quality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Facilitating Decision-Making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Prioritization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Problem Framing and Root Cause Analysis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Reasoning Quality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Risk Appetite and Tolerance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2"/>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5" name="Google Shape;295;p32"/>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296" name="Google Shape;296;p32"/>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297" name="Google Shape;297;p32"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298" name="Google Shape;298;p32"/>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299" name="Google Shape;299;p32"/>
          <p:cNvSpPr txBox="1"/>
          <p:nvPr/>
        </p:nvSpPr>
        <p:spPr>
          <a:xfrm>
            <a:off x="457200" y="3684498"/>
            <a:ext cx="2224200" cy="1047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0"/>
              </a:spcAft>
              <a:buNone/>
            </a:pPr>
            <a:r>
              <a:rPr lang="en" sz="1200" b="1">
                <a:solidFill>
                  <a:srgbClr val="3E0632"/>
                </a:solidFill>
                <a:latin typeface="DM Sans"/>
                <a:ea typeface="DM Sans"/>
                <a:cs typeface="DM Sans"/>
                <a:sym typeface="DM Sans"/>
              </a:rPr>
              <a:t>GOVERNANCE &amp; </a:t>
            </a:r>
            <a:endParaRPr sz="1200" b="1">
              <a:solidFill>
                <a:srgbClr val="3E0632"/>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ACCOUNTABILITY</a:t>
            </a:r>
            <a:endParaRPr sz="1200" b="1">
              <a:solidFill>
                <a:srgbClr val="3E0632"/>
              </a:solidFill>
              <a:latin typeface="DM Sans"/>
              <a:ea typeface="DM Sans"/>
              <a:cs typeface="DM Sans"/>
              <a:sym typeface="DM Sans"/>
            </a:endParaRPr>
          </a:p>
        </p:txBody>
      </p:sp>
      <p:pic>
        <p:nvPicPr>
          <p:cNvPr id="300" name="Google Shape;300;p32" title="ICP-GOV.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01" name="Google Shape;301;p32"/>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02" name="Google Shape;302;p32"/>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Governance &amp; Accountability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Create oversight that enables action.</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Governance is more than control and compliance. It requires distributing decision authority appropriately, clarifying accountability, and maintaining oversight that adapts as conditions change.</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Governance &amp; Accountability certification builds practical judgment to define decision rights, align authority with responsibility, and establish governance that supports both accountability and action.</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03" name="Google Shape;303;p32"/>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304" name="Google Shape;304;p32"/>
          <p:cNvGraphicFramePr/>
          <p:nvPr/>
        </p:nvGraphicFramePr>
        <p:xfrm>
          <a:off x="5892500" y="511225"/>
          <a:ext cx="2997000" cy="2682675"/>
        </p:xfrm>
        <a:graphic>
          <a:graphicData uri="http://schemas.openxmlformats.org/drawingml/2006/table">
            <a:tbl>
              <a:tblPr>
                <a:noFill/>
                <a:tableStyleId>{6917A640-2D07-4D03-99C3-A0855E5378BA}</a:tableStyleId>
              </a:tblPr>
              <a:tblGrid>
                <a:gridCol w="2997000">
                  <a:extLst>
                    <a:ext uri="{9D8B030D-6E8A-4147-A177-3AD203B41FA5}">
                      <a16:colId xmlns:a16="http://schemas.microsoft.com/office/drawing/2014/main" val="20000"/>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Governance Design and Decision Rights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Portfolio and Investment Governance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Risk Appetite and Tolerance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Governance for Agile Delivery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Data AI and Decision Accountability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Risk Escalation and Reporting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3"/>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0" name="Google Shape;310;p33"/>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11" name="Google Shape;311;p33"/>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12" name="Google Shape;312;p33"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13" name="Google Shape;313;p33"/>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314" name="Google Shape;314;p33"/>
          <p:cNvSpPr txBox="1"/>
          <p:nvPr/>
        </p:nvSpPr>
        <p:spPr>
          <a:xfrm>
            <a:off x="457200" y="3594950"/>
            <a:ext cx="3283200" cy="126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ORGANIZATIONAL DESIGN</a:t>
            </a:r>
            <a:endParaRPr sz="1200" b="1">
              <a:solidFill>
                <a:srgbClr val="3E0632"/>
              </a:solidFill>
              <a:latin typeface="DM Sans"/>
              <a:ea typeface="DM Sans"/>
              <a:cs typeface="DM Sans"/>
              <a:sym typeface="DM Sans"/>
            </a:endParaRPr>
          </a:p>
        </p:txBody>
      </p:sp>
      <p:pic>
        <p:nvPicPr>
          <p:cNvPr id="315" name="Google Shape;315;p33" title="ICP-ORD.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16" name="Google Shape;316;p33"/>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17" name="Google Shape;317;p33"/>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Organizational Design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Design the conditions for better work.</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Organizational design is more than reporting structure and org charts. It requires diagnosing how structure, incentives, processes, and decision rights either reinforce or undermine strategy.</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Organizational Design certification builds practical judgment to identify structural problems, evaluate design options, align supporting systems, and implement organizational change responsibly.</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18" name="Google Shape;318;p33"/>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319" name="Google Shape;319;p33"/>
          <p:cNvGraphicFramePr/>
          <p:nvPr/>
        </p:nvGraphicFramePr>
        <p:xfrm>
          <a:off x="5892500" y="511225"/>
          <a:ext cx="2997000" cy="3335035"/>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Designing for Organizational Agility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Operating Model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Span of Control and Organizational Layering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and Network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Designing for Delivery Team Effectiveness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Governance Design and Decision Rights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Governance for Agile Delivery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Power Incentives and Organizational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Strategy Execution and Prioritization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Systemic Intervention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Systems Mapping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4"/>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5" name="Google Shape;325;p34"/>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26" name="Google Shape;326;p34"/>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27" name="Google Shape;327;p34"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28" name="Google Shape;328;p34"/>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329" name="Google Shape;329;p34"/>
          <p:cNvSpPr txBox="1"/>
          <p:nvPr/>
        </p:nvSpPr>
        <p:spPr>
          <a:xfrm>
            <a:off x="457200" y="3683496"/>
            <a:ext cx="2276100" cy="80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RISK MANAGEMENT</a:t>
            </a:r>
            <a:endParaRPr sz="1200" b="1">
              <a:solidFill>
                <a:srgbClr val="3E0632"/>
              </a:solidFill>
              <a:latin typeface="DM Sans"/>
              <a:ea typeface="DM Sans"/>
              <a:cs typeface="DM Sans"/>
              <a:sym typeface="DM Sans"/>
            </a:endParaRPr>
          </a:p>
        </p:txBody>
      </p:sp>
      <p:pic>
        <p:nvPicPr>
          <p:cNvPr id="330" name="Google Shape;330;p34" title="ICP-RSK.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31" name="Google Shape;331;p34"/>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32" name="Google Shape;332;p34"/>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Risk Management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Navigate risk with clarity.</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Risk management is more than compliance and control. It requires distinguishing emerging from traditional risk, understanding risk appetite, recognizing interconnections, and building a culture where risk ownership is distributed.</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Risk Management certification builds practical judgment to identify and assess risk systematically, surface hidden assumptions, anticipate cascading effects, and act decisively despite uncertainty.</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33" name="Google Shape;333;p34"/>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334" name="Google Shape;334;p34"/>
          <p:cNvGraphicFramePr/>
          <p:nvPr/>
        </p:nvGraphicFramePr>
        <p:xfrm>
          <a:off x="5892500" y="511225"/>
          <a:ext cx="2997000" cy="2682675"/>
        </p:xfrm>
        <a:graphic>
          <a:graphicData uri="http://schemas.openxmlformats.org/drawingml/2006/table">
            <a:tbl>
              <a:tblPr>
                <a:noFill/>
                <a:tableStyleId>{6917A640-2D07-4D03-99C3-A0855E5378BA}</a:tableStyleId>
              </a:tblPr>
              <a:tblGrid>
                <a:gridCol w="2997000">
                  <a:extLst>
                    <a:ext uri="{9D8B030D-6E8A-4147-A177-3AD203B41FA5}">
                      <a16:colId xmlns:a16="http://schemas.microsoft.com/office/drawing/2014/main" val="20000"/>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Risk Appetite and Tolerance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AI-Augmented Cybersecurity Awareness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Growth Strategy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Risk Escalation and Reporting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Under Uncertainty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Portfolio and Investment Governance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5"/>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0" name="Google Shape;340;p35"/>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41" name="Google Shape;341;p35"/>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42" name="Google Shape;342;p35"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43" name="Google Shape;343;p35"/>
          <p:cNvSpPr txBox="1"/>
          <p:nvPr/>
        </p:nvSpPr>
        <p:spPr>
          <a:xfrm>
            <a:off x="1283350" y="172400"/>
            <a:ext cx="4074300" cy="7233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0017"/>
                </a:solidFill>
                <a:latin typeface="DM Sans"/>
                <a:ea typeface="DM Sans"/>
                <a:cs typeface="DM Sans"/>
                <a:sym typeface="DM Sans"/>
              </a:rPr>
              <a:t>Complexity &amp; Change</a:t>
            </a:r>
            <a:endParaRPr sz="2500" b="1">
              <a:solidFill>
                <a:srgbClr val="FF0017"/>
              </a:solidFill>
              <a:latin typeface="DM Sans"/>
              <a:ea typeface="DM Sans"/>
              <a:cs typeface="DM Sans"/>
              <a:sym typeface="DM Sans"/>
            </a:endParaRPr>
          </a:p>
        </p:txBody>
      </p:sp>
      <p:sp>
        <p:nvSpPr>
          <p:cNvPr id="344" name="Google Shape;344;p35"/>
          <p:cNvSpPr txBox="1"/>
          <p:nvPr/>
        </p:nvSpPr>
        <p:spPr>
          <a:xfrm>
            <a:off x="457200" y="3702246"/>
            <a:ext cx="2111400" cy="767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0017"/>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SYSTEMS THINKING</a:t>
            </a:r>
            <a:endParaRPr sz="1200" b="1">
              <a:solidFill>
                <a:srgbClr val="3E0632"/>
              </a:solidFill>
              <a:latin typeface="DM Sans"/>
              <a:ea typeface="DM Sans"/>
              <a:cs typeface="DM Sans"/>
              <a:sym typeface="DM Sans"/>
            </a:endParaRPr>
          </a:p>
        </p:txBody>
      </p:sp>
      <p:pic>
        <p:nvPicPr>
          <p:cNvPr id="345" name="Google Shape;345;p35" title="ICP-SYT.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46" name="Google Shape;346;p35"/>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47" name="Google Shape;347;p35"/>
          <p:cNvSpPr txBox="1"/>
          <p:nvPr/>
        </p:nvSpPr>
        <p:spPr>
          <a:xfrm>
            <a:off x="457200" y="1094300"/>
            <a:ext cx="4709100" cy="2391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Systems Thinking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Understand the system, not just the symptoms.</a:t>
            </a:r>
            <a:endParaRPr sz="11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Systems thinking is more than identifying problems in isolation. It requires understanding interconnections, feedback patterns, and how interventions ripple through a system.</a:t>
            </a:r>
            <a:endParaRPr sz="1100">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Systems Thinking certification builds the judgment to map systems, diagnose recurring problems, anticipate unintended consequences, and find effective leverage points for intervention.</a:t>
            </a:r>
            <a:endParaRPr sz="1100">
              <a:solidFill>
                <a:srgbClr val="3E0632"/>
              </a:solidFill>
              <a:latin typeface="DM Sans"/>
              <a:ea typeface="DM Sans"/>
              <a:cs typeface="DM Sans"/>
              <a:sym typeface="DM Sans"/>
            </a:endParaRPr>
          </a:p>
          <a:p>
            <a:pPr marL="0" lvl="0" indent="0" algn="l" rtl="0">
              <a:spcBef>
                <a:spcPts val="1200"/>
              </a:spcBef>
              <a:spcAft>
                <a:spcPts val="0"/>
              </a:spcAft>
              <a:buNone/>
            </a:pP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48" name="Google Shape;348;p35"/>
          <p:cNvCxnSpPr/>
          <p:nvPr/>
        </p:nvCxnSpPr>
        <p:spPr>
          <a:xfrm>
            <a:off x="5555550" y="-3400"/>
            <a:ext cx="0" cy="5149200"/>
          </a:xfrm>
          <a:prstGeom prst="straightConnector1">
            <a:avLst/>
          </a:prstGeom>
          <a:noFill/>
          <a:ln w="76200" cap="flat" cmpd="sng">
            <a:solidFill>
              <a:srgbClr val="FF0017"/>
            </a:solidFill>
            <a:prstDash val="solid"/>
            <a:round/>
            <a:headEnd type="none" w="med" len="med"/>
            <a:tailEnd type="none" w="med" len="med"/>
          </a:ln>
        </p:spPr>
      </p:cxnSp>
      <p:graphicFrame>
        <p:nvGraphicFramePr>
          <p:cNvPr id="349" name="Google Shape;349;p35"/>
          <p:cNvGraphicFramePr/>
          <p:nvPr/>
        </p:nvGraphicFramePr>
        <p:xfrm>
          <a:off x="5892500" y="511225"/>
          <a:ext cx="2997000" cy="3932400"/>
        </p:xfrm>
        <a:graphic>
          <a:graphicData uri="http://schemas.openxmlformats.org/drawingml/2006/table">
            <a:tbl>
              <a:tblPr>
                <a:noFill/>
                <a:tableStyleId>{6917A640-2D07-4D03-99C3-A0855E5378BA}</a:tableStyleId>
              </a:tblPr>
              <a:tblGrid>
                <a:gridCol w="2997000">
                  <a:extLst>
                    <a:ext uri="{9D8B030D-6E8A-4147-A177-3AD203B41FA5}">
                      <a16:colId xmlns:a16="http://schemas.microsoft.com/office/drawing/2014/main" val="20000"/>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Systemic Intervention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Adoption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Hybrid Delivery Planning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Innovation and Creative Problem Solving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Systems Coaching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Systems Mapping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Designing for Delivery Team Effectiveness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Improving Flow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Problem Framing and Root Cause Analysis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6"/>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5" name="Google Shape;355;p36"/>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56" name="Google Shape;356;p36"/>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57" name="Google Shape;357;p36"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58" name="Google Shape;358;p36"/>
          <p:cNvSpPr txBox="1"/>
          <p:nvPr/>
        </p:nvSpPr>
        <p:spPr>
          <a:xfrm>
            <a:off x="1283350" y="172400"/>
            <a:ext cx="4074300" cy="1108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19DE"/>
                </a:solidFill>
                <a:latin typeface="DM Sans"/>
                <a:ea typeface="DM Sans"/>
                <a:cs typeface="DM Sans"/>
                <a:sym typeface="DM Sans"/>
              </a:rPr>
              <a:t>Influence &amp; Interpersonal Dynamics</a:t>
            </a:r>
            <a:endParaRPr sz="2500" b="1">
              <a:solidFill>
                <a:srgbClr val="FF19DE"/>
              </a:solidFill>
              <a:latin typeface="DM Sans"/>
              <a:ea typeface="DM Sans"/>
              <a:cs typeface="DM Sans"/>
              <a:sym typeface="DM Sans"/>
            </a:endParaRPr>
          </a:p>
        </p:txBody>
      </p:sp>
      <p:sp>
        <p:nvSpPr>
          <p:cNvPr id="359" name="Google Shape;359;p36"/>
          <p:cNvSpPr txBox="1"/>
          <p:nvPr/>
        </p:nvSpPr>
        <p:spPr>
          <a:xfrm>
            <a:off x="457200" y="3784700"/>
            <a:ext cx="3283200" cy="657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19DE"/>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COLLABORATION</a:t>
            </a:r>
            <a:endParaRPr sz="1200" b="1">
              <a:solidFill>
                <a:srgbClr val="3E0632"/>
              </a:solidFill>
              <a:latin typeface="DM Sans"/>
              <a:ea typeface="DM Sans"/>
              <a:cs typeface="DM Sans"/>
              <a:sym typeface="DM Sans"/>
            </a:endParaRPr>
          </a:p>
        </p:txBody>
      </p:sp>
      <p:pic>
        <p:nvPicPr>
          <p:cNvPr id="360" name="Google Shape;360;p36" title="ICP-COL.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61" name="Google Shape;361;p36"/>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62" name="Google Shape;362;p36"/>
          <p:cNvSpPr txBox="1"/>
          <p:nvPr/>
        </p:nvSpPr>
        <p:spPr>
          <a:xfrm>
            <a:off x="457200" y="1399100"/>
            <a:ext cx="4755300" cy="226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Collaboration Certification</a:t>
            </a:r>
            <a:endParaRPr sz="2000" b="1">
              <a:solidFill>
                <a:srgbClr val="3E0632"/>
              </a:solidFill>
              <a:latin typeface="DM Sans"/>
              <a:ea typeface="DM Sans"/>
              <a:cs typeface="DM Sans"/>
              <a:sym typeface="DM Sans"/>
            </a:endParaRPr>
          </a:p>
          <a:p>
            <a:pPr marL="0" lvl="0" indent="0" algn="l" rtl="0">
              <a:lnSpc>
                <a:spcPct val="115000"/>
              </a:lnSpc>
              <a:spcBef>
                <a:spcPts val="1200"/>
              </a:spcBef>
              <a:spcAft>
                <a:spcPts val="0"/>
              </a:spcAft>
              <a:buClr>
                <a:schemeClr val="dk1"/>
              </a:buClr>
              <a:buSzPts val="1100"/>
              <a:buFont typeface="Arial"/>
              <a:buNone/>
            </a:pPr>
            <a:r>
              <a:rPr lang="en" sz="1100" b="1">
                <a:solidFill>
                  <a:srgbClr val="3E0632"/>
                </a:solidFill>
                <a:latin typeface="DM Sans"/>
                <a:ea typeface="DM Sans"/>
                <a:cs typeface="DM Sans"/>
                <a:sym typeface="DM Sans"/>
              </a:rPr>
              <a:t>Turn working together into shared ownership.</a:t>
            </a:r>
            <a:endParaRPr sz="1150">
              <a:solidFill>
                <a:srgbClr val="3E0632"/>
              </a:solidFill>
              <a:latin typeface="DM Sans"/>
              <a:ea typeface="DM Sans"/>
              <a:cs typeface="DM Sans"/>
              <a:sym typeface="DM Sans"/>
            </a:endParaRPr>
          </a:p>
          <a:p>
            <a:pPr marL="0" lvl="0" indent="0" algn="l" rtl="0">
              <a:spcBef>
                <a:spcPts val="1200"/>
              </a:spcBef>
              <a:spcAft>
                <a:spcPts val="0"/>
              </a:spcAft>
              <a:buClr>
                <a:schemeClr val="dk1"/>
              </a:buClr>
              <a:buSzPts val="1100"/>
              <a:buFont typeface="Arial"/>
              <a:buNone/>
            </a:pPr>
            <a:r>
              <a:rPr lang="en" sz="1100">
                <a:solidFill>
                  <a:srgbClr val="3E0632"/>
                </a:solidFill>
                <a:latin typeface="DM Sans"/>
                <a:ea typeface="DM Sans"/>
                <a:cs typeface="DM Sans"/>
                <a:sym typeface="DM Sans"/>
              </a:rPr>
              <a:t>Effective collaboration does not happen simply because people are placed on the same team. It requires shared purpose, clear interdependence, mutual accountability, and deliberate attention to how people work together.</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Collaboration certification develops the practical skills needed to create, assess, and sustain collaborative relationships across teams, functions, locations, and organizational boundaries.</a:t>
            </a: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63" name="Google Shape;363;p36"/>
          <p:cNvCxnSpPr/>
          <p:nvPr/>
        </p:nvCxnSpPr>
        <p:spPr>
          <a:xfrm>
            <a:off x="5555550" y="-3400"/>
            <a:ext cx="0" cy="5149200"/>
          </a:xfrm>
          <a:prstGeom prst="straightConnector1">
            <a:avLst/>
          </a:prstGeom>
          <a:noFill/>
          <a:ln w="76200" cap="flat" cmpd="sng">
            <a:solidFill>
              <a:srgbClr val="FF19DE"/>
            </a:solidFill>
            <a:prstDash val="solid"/>
            <a:round/>
            <a:headEnd type="none" w="med" len="med"/>
            <a:tailEnd type="none" w="med" len="med"/>
          </a:ln>
        </p:spPr>
      </p:cxnSp>
      <p:graphicFrame>
        <p:nvGraphicFramePr>
          <p:cNvPr id="364" name="Google Shape;364;p36"/>
          <p:cNvGraphicFramePr/>
          <p:nvPr/>
        </p:nvGraphicFramePr>
        <p:xfrm>
          <a:off x="5892500" y="511225"/>
          <a:ext cx="2997000" cy="4470790"/>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2892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Cross-Boundary Collaboration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Inclusion and Belonging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Remote and Hybrid Collaboration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Co-Training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Conflict Across Difference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Conflict and Team Health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718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Customer Success &amp; Relationship Management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Across Culture and Identity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in Remote and Hybrid Environments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Group Communication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Large Group Facilitation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Leading Without Authority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Navigating Competing Interests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Peer and Reverse Mentoring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Rebuilding Trust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and Network Design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165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Coaching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Development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7"/>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0" name="Google Shape;370;p37"/>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71" name="Google Shape;371;p37"/>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72" name="Google Shape;372;p37"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73" name="Google Shape;373;p37"/>
          <p:cNvSpPr txBox="1"/>
          <p:nvPr/>
        </p:nvSpPr>
        <p:spPr>
          <a:xfrm>
            <a:off x="1283350" y="172400"/>
            <a:ext cx="4074300" cy="1108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19DE"/>
                </a:solidFill>
                <a:latin typeface="DM Sans"/>
                <a:ea typeface="DM Sans"/>
                <a:cs typeface="DM Sans"/>
                <a:sym typeface="DM Sans"/>
              </a:rPr>
              <a:t>Influence &amp; Interpersonal Dynamics</a:t>
            </a:r>
            <a:endParaRPr sz="2500" b="1">
              <a:solidFill>
                <a:srgbClr val="FF19DE"/>
              </a:solidFill>
              <a:latin typeface="DM Sans"/>
              <a:ea typeface="DM Sans"/>
              <a:cs typeface="DM Sans"/>
              <a:sym typeface="DM Sans"/>
            </a:endParaRPr>
          </a:p>
        </p:txBody>
      </p:sp>
      <p:sp>
        <p:nvSpPr>
          <p:cNvPr id="374" name="Google Shape;374;p37"/>
          <p:cNvSpPr txBox="1"/>
          <p:nvPr/>
        </p:nvSpPr>
        <p:spPr>
          <a:xfrm>
            <a:off x="457200" y="3829200"/>
            <a:ext cx="3283200" cy="657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19DE"/>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COMMUNICATION</a:t>
            </a:r>
            <a:endParaRPr sz="1200" b="1">
              <a:solidFill>
                <a:srgbClr val="3E0632"/>
              </a:solidFill>
              <a:latin typeface="DM Sans"/>
              <a:ea typeface="DM Sans"/>
              <a:cs typeface="DM Sans"/>
              <a:sym typeface="DM Sans"/>
            </a:endParaRPr>
          </a:p>
        </p:txBody>
      </p:sp>
      <p:pic>
        <p:nvPicPr>
          <p:cNvPr id="375" name="Google Shape;375;p37" title="ICP-COM.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76" name="Google Shape;376;p37"/>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77" name="Google Shape;377;p37"/>
          <p:cNvSpPr txBox="1"/>
          <p:nvPr/>
        </p:nvSpPr>
        <p:spPr>
          <a:xfrm>
            <a:off x="457200" y="1399100"/>
            <a:ext cx="4860600" cy="2146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Communication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Create understanding that leads to action.</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Communication is not only about sending information. It is the process through which people interpret meaning, coordinate work, make decisions, and build relationships.</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Communication certification develops the practical skills needed to listen actively, ask purposeful questions, structure messages, choose appropriate channels, and adapt communication across audiences and differences.</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378" name="Google Shape;378;p37"/>
          <p:cNvCxnSpPr/>
          <p:nvPr/>
        </p:nvCxnSpPr>
        <p:spPr>
          <a:xfrm>
            <a:off x="5555550" y="-3400"/>
            <a:ext cx="0" cy="5149200"/>
          </a:xfrm>
          <a:prstGeom prst="straightConnector1">
            <a:avLst/>
          </a:prstGeom>
          <a:noFill/>
          <a:ln w="76200" cap="flat" cmpd="sng">
            <a:solidFill>
              <a:srgbClr val="FF19DE"/>
            </a:solidFill>
            <a:prstDash val="solid"/>
            <a:round/>
            <a:headEnd type="none" w="med" len="med"/>
            <a:tailEnd type="none" w="med" len="med"/>
          </a:ln>
        </p:spPr>
      </p:cxnSp>
      <p:graphicFrame>
        <p:nvGraphicFramePr>
          <p:cNvPr id="379" name="Google Shape;379;p37"/>
          <p:cNvGraphicFramePr/>
          <p:nvPr/>
        </p:nvGraphicFramePr>
        <p:xfrm>
          <a:off x="5892500" y="511225"/>
          <a:ext cx="2997000" cy="4615515"/>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39382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Difficult Conversations</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Group Communication</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0097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Impactful Feedback</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Listening and Inquiry</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9382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Presenting and Speaking</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Storytelling</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0097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Written Communication</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Change Communication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4067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EQ in Remote and Hybrid Environments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Giving and Receiving Feedback with EQ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9382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Insight Storytelling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Large Group Facilitation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9382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Negotiation and Influence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Performance Management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393825">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Remote and Hybrid Collaboration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Risk Escalation and Reporting Design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454150">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Stakeholder Alignment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050">
                          <a:solidFill>
                            <a:srgbClr val="F5F5F5"/>
                          </a:solidFill>
                          <a:latin typeface="DM Sans"/>
                          <a:ea typeface="DM Sans"/>
                          <a:cs typeface="DM Sans"/>
                          <a:sym typeface="DM Sans"/>
                        </a:rPr>
                        <a:t>Stakeholder Progress Communication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r h="364925">
                <a:tc gridSpan="2">
                  <a:txBody>
                    <a:bodyPr/>
                    <a:lstStyle/>
                    <a:p>
                      <a:pPr marL="0" lvl="0" indent="0" algn="l" rtl="0">
                        <a:spcBef>
                          <a:spcPts val="100"/>
                        </a:spcBef>
                        <a:spcAft>
                          <a:spcPts val="0"/>
                        </a:spcAft>
                        <a:buNone/>
                      </a:pPr>
                      <a:r>
                        <a:rPr lang="en" sz="1050">
                          <a:solidFill>
                            <a:srgbClr val="F5F5F5"/>
                          </a:solidFill>
                          <a:latin typeface="DM Sans"/>
                          <a:ea typeface="DM Sans"/>
                          <a:cs typeface="DM Sans"/>
                          <a:sym typeface="DM Sans"/>
                        </a:rPr>
                        <a:t>Visual Facilitation</a:t>
                      </a:r>
                      <a:endParaRPr sz="1050">
                        <a:solidFill>
                          <a:srgbClr val="F5F5F5"/>
                        </a:solidFill>
                        <a:latin typeface="DM Sans"/>
                        <a:ea typeface="DM Sans"/>
                        <a:cs typeface="DM Sans"/>
                        <a:sym typeface="DM Sans"/>
                      </a:endParaRPr>
                    </a:p>
                    <a:p>
                      <a:pPr marL="0" lvl="0" indent="0" algn="l" rtl="0">
                        <a:spcBef>
                          <a:spcPts val="100"/>
                        </a:spcBef>
                        <a:spcAft>
                          <a:spcPts val="100"/>
                        </a:spcAft>
                        <a:buNone/>
                      </a:pPr>
                      <a:r>
                        <a:rPr lang="en" sz="1050">
                          <a:solidFill>
                            <a:srgbClr val="F5F5F5"/>
                          </a:solidFill>
                          <a:latin typeface="DM Sans"/>
                          <a:ea typeface="DM Sans"/>
                          <a:cs typeface="DM Sans"/>
                          <a:sym typeface="DM Sans"/>
                        </a:rPr>
                        <a:t> Introduction </a:t>
                      </a:r>
                      <a:endParaRPr sz="105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8"/>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5" name="Google Shape;385;p38"/>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386" name="Google Shape;386;p38"/>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387" name="Google Shape;387;p38"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388" name="Google Shape;388;p38"/>
          <p:cNvSpPr txBox="1"/>
          <p:nvPr/>
        </p:nvSpPr>
        <p:spPr>
          <a:xfrm>
            <a:off x="1283350" y="172400"/>
            <a:ext cx="4074300" cy="1108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19DE"/>
                </a:solidFill>
                <a:latin typeface="DM Sans"/>
                <a:ea typeface="DM Sans"/>
                <a:cs typeface="DM Sans"/>
                <a:sym typeface="DM Sans"/>
              </a:rPr>
              <a:t>Influence &amp; Interpersonal Dynamics</a:t>
            </a:r>
            <a:endParaRPr sz="2500" b="1">
              <a:solidFill>
                <a:srgbClr val="FF19DE"/>
              </a:solidFill>
              <a:latin typeface="DM Sans"/>
              <a:ea typeface="DM Sans"/>
              <a:cs typeface="DM Sans"/>
              <a:sym typeface="DM Sans"/>
            </a:endParaRPr>
          </a:p>
        </p:txBody>
      </p:sp>
      <p:sp>
        <p:nvSpPr>
          <p:cNvPr id="389" name="Google Shape;389;p38"/>
          <p:cNvSpPr txBox="1"/>
          <p:nvPr/>
        </p:nvSpPr>
        <p:spPr>
          <a:xfrm>
            <a:off x="457200" y="3763750"/>
            <a:ext cx="3283200" cy="76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19DE"/>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CONFLICT NAVIGATION</a:t>
            </a:r>
            <a:endParaRPr sz="1200" b="1">
              <a:solidFill>
                <a:srgbClr val="3E0632"/>
              </a:solidFill>
              <a:latin typeface="DM Sans"/>
              <a:ea typeface="DM Sans"/>
              <a:cs typeface="DM Sans"/>
              <a:sym typeface="DM Sans"/>
            </a:endParaRPr>
          </a:p>
        </p:txBody>
      </p:sp>
      <p:pic>
        <p:nvPicPr>
          <p:cNvPr id="390" name="Google Shape;390;p38" title="ICP-CON.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391" name="Google Shape;391;p38"/>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392" name="Google Shape;392;p38"/>
          <p:cNvSpPr txBox="1"/>
          <p:nvPr/>
        </p:nvSpPr>
        <p:spPr>
          <a:xfrm>
            <a:off x="457200" y="1399100"/>
            <a:ext cx="4773000" cy="2207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Conflict Navigation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Engage conflict without avoiding what matters.</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Conflict is not always harmful. It can reveal competing needs, unclear expectations, different interpretations, or important problems that have not been addressed.</a:t>
            </a:r>
            <a:endParaRPr sz="1100">
              <a:solidFill>
                <a:srgbClr val="3E0632"/>
              </a:solidFill>
              <a:latin typeface="DM Sans"/>
              <a:ea typeface="DM Sans"/>
              <a:cs typeface="DM Sans"/>
              <a:sym typeface="DM Sans"/>
            </a:endParaRPr>
          </a:p>
          <a:p>
            <a:pPr marL="0" lvl="0" indent="0" algn="l" rtl="0">
              <a:spcBef>
                <a:spcPts val="1500"/>
              </a:spcBef>
              <a:spcAft>
                <a:spcPts val="1500"/>
              </a:spcAft>
              <a:buNone/>
            </a:pPr>
            <a:r>
              <a:rPr lang="en" sz="1100">
                <a:solidFill>
                  <a:srgbClr val="3E0632"/>
                </a:solidFill>
                <a:latin typeface="DM Sans"/>
                <a:ea typeface="DM Sans"/>
                <a:cs typeface="DM Sans"/>
                <a:sym typeface="DM Sans"/>
              </a:rPr>
              <a:t>The Conflict Navigation certification develops the self-awareness, emotional regulation, communication, and practical judgment needed to understand conflict, reduce harmful escalation, and decide how best to engage.</a:t>
            </a:r>
            <a:endParaRPr sz="1100">
              <a:solidFill>
                <a:srgbClr val="3E0632"/>
              </a:solidFill>
              <a:latin typeface="DM Sans"/>
              <a:ea typeface="DM Sans"/>
              <a:cs typeface="DM Sans"/>
              <a:sym typeface="DM Sans"/>
            </a:endParaRPr>
          </a:p>
        </p:txBody>
      </p:sp>
      <p:cxnSp>
        <p:nvCxnSpPr>
          <p:cNvPr id="393" name="Google Shape;393;p38"/>
          <p:cNvCxnSpPr/>
          <p:nvPr/>
        </p:nvCxnSpPr>
        <p:spPr>
          <a:xfrm>
            <a:off x="5555550" y="-3400"/>
            <a:ext cx="0" cy="5149200"/>
          </a:xfrm>
          <a:prstGeom prst="straightConnector1">
            <a:avLst/>
          </a:prstGeom>
          <a:noFill/>
          <a:ln w="76200" cap="flat" cmpd="sng">
            <a:solidFill>
              <a:srgbClr val="FF19DE"/>
            </a:solidFill>
            <a:prstDash val="solid"/>
            <a:round/>
            <a:headEnd type="none" w="med" len="med"/>
            <a:tailEnd type="none" w="med" len="med"/>
          </a:ln>
        </p:spPr>
      </p:cxnSp>
      <p:graphicFrame>
        <p:nvGraphicFramePr>
          <p:cNvPr id="394" name="Google Shape;394;p38"/>
          <p:cNvGraphicFramePr/>
          <p:nvPr/>
        </p:nvGraphicFramePr>
        <p:xfrm>
          <a:off x="5892500" y="511225"/>
          <a:ext cx="2997000" cy="2835610"/>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Conflict Across Difference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Conflict and Team Health</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Rebuilding Trust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Resistance and Conflict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Difficult Conversations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Across Culture and Identity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Facilitating Conflict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Navigating Competing Interests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406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Navigating Resistance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Negotiation and Influence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Team Coaching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39"/>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0" name="Google Shape;400;p39"/>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401" name="Google Shape;401;p39"/>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402" name="Google Shape;402;p39"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403" name="Google Shape;403;p39"/>
          <p:cNvSpPr txBox="1"/>
          <p:nvPr/>
        </p:nvSpPr>
        <p:spPr>
          <a:xfrm>
            <a:off x="1283350" y="172400"/>
            <a:ext cx="4074300" cy="1108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19DE"/>
                </a:solidFill>
                <a:latin typeface="DM Sans"/>
                <a:ea typeface="DM Sans"/>
                <a:cs typeface="DM Sans"/>
                <a:sym typeface="DM Sans"/>
              </a:rPr>
              <a:t>Influence &amp; Interpersonal Dynamics</a:t>
            </a:r>
            <a:endParaRPr sz="2500" b="1">
              <a:solidFill>
                <a:srgbClr val="FF19DE"/>
              </a:solidFill>
              <a:latin typeface="DM Sans"/>
              <a:ea typeface="DM Sans"/>
              <a:cs typeface="DM Sans"/>
              <a:sym typeface="DM Sans"/>
            </a:endParaRPr>
          </a:p>
        </p:txBody>
      </p:sp>
      <p:sp>
        <p:nvSpPr>
          <p:cNvPr id="404" name="Google Shape;404;p39"/>
          <p:cNvSpPr txBox="1"/>
          <p:nvPr/>
        </p:nvSpPr>
        <p:spPr>
          <a:xfrm>
            <a:off x="457200" y="3764650"/>
            <a:ext cx="3283200" cy="69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19DE"/>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FACILITATION</a:t>
            </a:r>
            <a:endParaRPr sz="1200" b="1">
              <a:solidFill>
                <a:srgbClr val="3E0632"/>
              </a:solidFill>
              <a:latin typeface="DM Sans"/>
              <a:ea typeface="DM Sans"/>
              <a:cs typeface="DM Sans"/>
              <a:sym typeface="DM Sans"/>
            </a:endParaRPr>
          </a:p>
        </p:txBody>
      </p:sp>
      <p:pic>
        <p:nvPicPr>
          <p:cNvPr id="405" name="Google Shape;405;p39" title="ICP-FAC.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406" name="Google Shape;406;p39"/>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407" name="Google Shape;407;p39"/>
          <p:cNvSpPr txBox="1"/>
          <p:nvPr/>
        </p:nvSpPr>
        <p:spPr>
          <a:xfrm>
            <a:off x="457200" y="1399100"/>
            <a:ext cx="4755300" cy="204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Facilitation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Create the conditions for productive group work.</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Facilitation is more than leading an agenda. It requires clarity of purpose, thoughtful session design, attention to participation, and the ability to respond to what is happening in the room.</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Facilitation certification develops the practical judgment needed to define the facilitator’s role, design fit-for-purpose sessions, support inclusive participation, and adapt to changing group dynamics.</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408" name="Google Shape;408;p39"/>
          <p:cNvCxnSpPr/>
          <p:nvPr/>
        </p:nvCxnSpPr>
        <p:spPr>
          <a:xfrm>
            <a:off x="5555550" y="-3400"/>
            <a:ext cx="0" cy="5149200"/>
          </a:xfrm>
          <a:prstGeom prst="straightConnector1">
            <a:avLst/>
          </a:prstGeom>
          <a:noFill/>
          <a:ln w="76200" cap="flat" cmpd="sng">
            <a:solidFill>
              <a:srgbClr val="FF19DE"/>
            </a:solidFill>
            <a:prstDash val="solid"/>
            <a:round/>
            <a:headEnd type="none" w="med" len="med"/>
            <a:tailEnd type="none" w="med" len="med"/>
          </a:ln>
        </p:spPr>
      </p:cxnSp>
      <p:graphicFrame>
        <p:nvGraphicFramePr>
          <p:cNvPr id="409" name="Google Shape;409;p39"/>
          <p:cNvGraphicFramePr/>
          <p:nvPr/>
        </p:nvGraphicFramePr>
        <p:xfrm>
          <a:off x="5892500" y="511225"/>
          <a:ext cx="2997000" cy="3117925"/>
        </p:xfrm>
        <a:graphic>
          <a:graphicData uri="http://schemas.openxmlformats.org/drawingml/2006/table">
            <a:tbl>
              <a:tblPr>
                <a:noFill/>
                <a:tableStyleId>{6917A640-2D07-4D03-99C3-A0855E5378BA}</a:tableStyleId>
              </a:tblPr>
              <a:tblGrid>
                <a:gridCol w="2997000">
                  <a:extLst>
                    <a:ext uri="{9D8B030D-6E8A-4147-A177-3AD203B41FA5}">
                      <a16:colId xmlns:a16="http://schemas.microsoft.com/office/drawing/2014/main" val="20000"/>
                    </a:ext>
                  </a:extLst>
                </a:gridCol>
              </a:tblGrid>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Facilitating Conflict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Large Group Facilitation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Group Communication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Listening and Inquiry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406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Facilitating Decision-Making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Visual Facilitation Introduction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Journey Mapping Facilitation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40"/>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5" name="Google Shape;415;p40"/>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416" name="Google Shape;416;p40"/>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417" name="Google Shape;417;p40"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418" name="Google Shape;418;p40"/>
          <p:cNvSpPr txBox="1"/>
          <p:nvPr/>
        </p:nvSpPr>
        <p:spPr>
          <a:xfrm>
            <a:off x="1283350" y="172400"/>
            <a:ext cx="4074300" cy="11082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500" b="1">
                <a:solidFill>
                  <a:srgbClr val="FF19DE"/>
                </a:solidFill>
                <a:latin typeface="DM Sans"/>
                <a:ea typeface="DM Sans"/>
                <a:cs typeface="DM Sans"/>
                <a:sym typeface="DM Sans"/>
              </a:rPr>
              <a:t>Influence &amp; Interpersonal Dynamics</a:t>
            </a:r>
            <a:endParaRPr sz="2500" b="1">
              <a:solidFill>
                <a:srgbClr val="FF19DE"/>
              </a:solidFill>
              <a:latin typeface="DM Sans"/>
              <a:ea typeface="DM Sans"/>
              <a:cs typeface="DM Sans"/>
              <a:sym typeface="DM Sans"/>
            </a:endParaRPr>
          </a:p>
        </p:txBody>
      </p:sp>
      <p:sp>
        <p:nvSpPr>
          <p:cNvPr id="419" name="Google Shape;419;p40"/>
          <p:cNvSpPr txBox="1"/>
          <p:nvPr/>
        </p:nvSpPr>
        <p:spPr>
          <a:xfrm>
            <a:off x="457200" y="3707600"/>
            <a:ext cx="3283200" cy="72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FF19DE"/>
                </a:solidFill>
                <a:latin typeface="DM Sans"/>
                <a:ea typeface="DM Sans"/>
                <a:cs typeface="DM Sans"/>
                <a:sym typeface="DM Sans"/>
              </a:rPr>
              <a:t>CORE CREDENTIAL:</a:t>
            </a:r>
            <a:r>
              <a:rPr lang="en" sz="1200" b="1">
                <a:solidFill>
                  <a:srgbClr val="00B9FF"/>
                </a:solidFill>
                <a:latin typeface="DM Sans"/>
                <a:ea typeface="DM Sans"/>
                <a:cs typeface="DM Sans"/>
                <a:sym typeface="DM Sans"/>
              </a:rPr>
              <a:t> </a:t>
            </a:r>
            <a:endParaRPr sz="1200" b="1">
              <a:solidFill>
                <a:srgbClr val="00B9FF"/>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POWER &amp; RESPONSIBILITY</a:t>
            </a:r>
            <a:endParaRPr sz="1200" b="1">
              <a:solidFill>
                <a:srgbClr val="3E0632"/>
              </a:solidFill>
              <a:latin typeface="DM Sans"/>
              <a:ea typeface="DM Sans"/>
              <a:cs typeface="DM Sans"/>
              <a:sym typeface="DM Sans"/>
            </a:endParaRPr>
          </a:p>
        </p:txBody>
      </p:sp>
      <p:pic>
        <p:nvPicPr>
          <p:cNvPr id="420" name="Google Shape;420;p40" title="ICP-PWR.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421" name="Google Shape;421;p40"/>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422" name="Google Shape;422;p40"/>
          <p:cNvSpPr txBox="1"/>
          <p:nvPr/>
        </p:nvSpPr>
        <p:spPr>
          <a:xfrm>
            <a:off x="457200" y="1399100"/>
            <a:ext cx="4790400" cy="2190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Power &amp; Responsibility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Use power with awareness and accountability.</a:t>
            </a:r>
            <a:endParaRPr sz="1100" b="1">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Power exists in every professional relationship, whether it comes from formal authority, expertise, access, relationships, identity, or control of information and resources.</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a:solidFill>
                  <a:srgbClr val="3E0632"/>
                </a:solidFill>
                <a:latin typeface="DM Sans"/>
                <a:ea typeface="DM Sans"/>
                <a:cs typeface="DM Sans"/>
                <a:sym typeface="DM Sans"/>
              </a:rPr>
              <a:t>The Power &amp; Responsibility certification develops the awareness and judgment needed to recognize sources of power, understand the boundaries of personal agency, evaluate impact, and use influence responsibly.</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423" name="Google Shape;423;p40"/>
          <p:cNvCxnSpPr/>
          <p:nvPr/>
        </p:nvCxnSpPr>
        <p:spPr>
          <a:xfrm>
            <a:off x="5555550" y="-3400"/>
            <a:ext cx="0" cy="5149200"/>
          </a:xfrm>
          <a:prstGeom prst="straightConnector1">
            <a:avLst/>
          </a:prstGeom>
          <a:noFill/>
          <a:ln w="76200" cap="flat" cmpd="sng">
            <a:solidFill>
              <a:srgbClr val="FF19DE"/>
            </a:solidFill>
            <a:prstDash val="solid"/>
            <a:round/>
            <a:headEnd type="none" w="med" len="med"/>
            <a:tailEnd type="none" w="med" len="med"/>
          </a:ln>
        </p:spPr>
      </p:cxnSp>
      <p:graphicFrame>
        <p:nvGraphicFramePr>
          <p:cNvPr id="424" name="Google Shape;424;p40"/>
          <p:cNvGraphicFramePr/>
          <p:nvPr/>
        </p:nvGraphicFramePr>
        <p:xfrm>
          <a:off x="5892500" y="511225"/>
          <a:ext cx="2997000" cy="3457190"/>
        </p:xfrm>
        <a:graphic>
          <a:graphicData uri="http://schemas.openxmlformats.org/drawingml/2006/table">
            <a:tbl>
              <a:tblPr>
                <a:noFill/>
                <a:tableStyleId>{6917A640-2D07-4D03-99C3-A0855E5378BA}</a:tableStyleId>
              </a:tblPr>
              <a:tblGrid>
                <a:gridCol w="1498500">
                  <a:extLst>
                    <a:ext uri="{9D8B030D-6E8A-4147-A177-3AD203B41FA5}">
                      <a16:colId xmlns:a16="http://schemas.microsoft.com/office/drawing/2014/main" val="20000"/>
                    </a:ext>
                  </a:extLst>
                </a:gridCol>
                <a:gridCol w="1498500">
                  <a:extLst>
                    <a:ext uri="{9D8B030D-6E8A-4147-A177-3AD203B41FA5}">
                      <a16:colId xmlns:a16="http://schemas.microsoft.com/office/drawing/2014/main" val="20001"/>
                    </a:ext>
                  </a:extLst>
                </a:gridCol>
              </a:tblGrid>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Leading Without Authority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Navigating Competing Interests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Negotiation and Influence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Power Incentives and Organizational Design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The Ethical Use of Power</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Authentic Leadership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5009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Change Sponsorship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Conflict Across Difference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54067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Cross-Boundary Collaboration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Decision-Making Delegation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EQ for People Managers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Governance Design and Decision Rights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93825">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Inclusion and Belonging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Peer and Reverse Mentoring </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41"/>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0" name="Google Shape;430;p41"/>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431" name="Google Shape;431;p41"/>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432" name="Google Shape;432;p41"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433" name="Google Shape;433;p41"/>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00D800"/>
                </a:solidFill>
                <a:latin typeface="DM Sans"/>
                <a:ea typeface="DM Sans"/>
                <a:cs typeface="DM Sans"/>
                <a:sym typeface="DM Sans"/>
              </a:rPr>
              <a:t>Agility &amp; Readiness</a:t>
            </a:r>
            <a:endParaRPr sz="2500" b="1">
              <a:solidFill>
                <a:srgbClr val="FF19DE"/>
              </a:solidFill>
              <a:latin typeface="DM Sans"/>
              <a:ea typeface="DM Sans"/>
              <a:cs typeface="DM Sans"/>
              <a:sym typeface="DM Sans"/>
            </a:endParaRPr>
          </a:p>
        </p:txBody>
      </p:sp>
      <p:pic>
        <p:nvPicPr>
          <p:cNvPr id="434" name="Google Shape;434;p41" title="ICP-ATL.png"/>
          <p:cNvPicPr preferRelativeResize="0"/>
          <p:nvPr/>
        </p:nvPicPr>
        <p:blipFill rotWithShape="1">
          <a:blip r:embed="rId4">
            <a:alphaModFix/>
          </a:blip>
          <a:srcRect/>
          <a:stretch/>
        </p:blipFill>
        <p:spPr>
          <a:xfrm>
            <a:off x="2266475" y="3182112"/>
            <a:ext cx="3489125" cy="2093501"/>
          </a:xfrm>
          <a:prstGeom prst="rect">
            <a:avLst/>
          </a:prstGeom>
          <a:noFill/>
          <a:ln>
            <a:noFill/>
          </a:ln>
        </p:spPr>
      </p:pic>
      <p:sp>
        <p:nvSpPr>
          <p:cNvPr id="435" name="Google Shape;435;p41"/>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436" name="Google Shape;436;p41"/>
          <p:cNvSpPr txBox="1"/>
          <p:nvPr/>
        </p:nvSpPr>
        <p:spPr>
          <a:xfrm>
            <a:off x="457200" y="1094300"/>
            <a:ext cx="4781700" cy="222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AI &amp; Technology Literacy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Use AI with confidence and judgment.</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AI is changing how information is produced, decisions are made, and value is created. Working effectively with AI requires more than knowing how to use a tool. It requires understanding what AI does, recognizing its limits, and applying responsible human judgment.</a:t>
            </a:r>
            <a:endParaRPr sz="1100">
              <a:solidFill>
                <a:srgbClr val="3E0632"/>
              </a:solidFill>
              <a:latin typeface="DM Sans"/>
              <a:ea typeface="DM Sans"/>
              <a:cs typeface="DM Sans"/>
              <a:sym typeface="DM Sans"/>
            </a:endParaRPr>
          </a:p>
          <a:p>
            <a:pPr marL="0" lvl="0" indent="0" algn="l" rtl="0">
              <a:spcBef>
                <a:spcPts val="1500"/>
              </a:spcBef>
              <a:spcAft>
                <a:spcPts val="1500"/>
              </a:spcAft>
              <a:buNone/>
            </a:pPr>
            <a:r>
              <a:rPr lang="en" sz="1100">
                <a:solidFill>
                  <a:srgbClr val="3E0632"/>
                </a:solidFill>
                <a:latin typeface="DM Sans"/>
                <a:ea typeface="DM Sans"/>
                <a:cs typeface="DM Sans"/>
                <a:sym typeface="DM Sans"/>
              </a:rPr>
              <a:t>The AI &amp; Technology Literacy certification builds the foundational understanding and practical skills professionals need to work thoughtfully with AI across roles, teams, and organizational contexts.</a:t>
            </a:r>
            <a:endParaRPr sz="1100">
              <a:solidFill>
                <a:srgbClr val="3E0632"/>
              </a:solidFill>
              <a:latin typeface="DM Sans"/>
              <a:ea typeface="DM Sans"/>
              <a:cs typeface="DM Sans"/>
              <a:sym typeface="DM Sans"/>
            </a:endParaRPr>
          </a:p>
        </p:txBody>
      </p:sp>
      <p:sp>
        <p:nvSpPr>
          <p:cNvPr id="437" name="Google Shape;437;p41"/>
          <p:cNvSpPr txBox="1"/>
          <p:nvPr/>
        </p:nvSpPr>
        <p:spPr>
          <a:xfrm>
            <a:off x="457200" y="3616900"/>
            <a:ext cx="25365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5D601"/>
                </a:solidFill>
                <a:latin typeface="DM Sans"/>
                <a:ea typeface="DM Sans"/>
                <a:cs typeface="DM Sans"/>
                <a:sym typeface="DM Sans"/>
              </a:rPr>
              <a:t>CORE CREDENTIAL:</a:t>
            </a:r>
            <a:r>
              <a:rPr lang="en" sz="1200" b="1">
                <a:solidFill>
                  <a:srgbClr val="2E9E5B"/>
                </a:solidFill>
                <a:latin typeface="DM Sans"/>
                <a:ea typeface="DM Sans"/>
                <a:cs typeface="DM Sans"/>
                <a:sym typeface="DM Sans"/>
              </a:rPr>
              <a:t> </a:t>
            </a:r>
            <a:endParaRPr sz="1200" b="1">
              <a:solidFill>
                <a:srgbClr val="2E9E5B"/>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AI &amp; TECHNOLOGY</a:t>
            </a:r>
            <a:endParaRPr sz="1200" b="1">
              <a:solidFill>
                <a:srgbClr val="3E0632"/>
              </a:solidFill>
              <a:latin typeface="DM Sans"/>
              <a:ea typeface="DM Sans"/>
              <a:cs typeface="DM Sans"/>
              <a:sym typeface="DM Sans"/>
            </a:endParaRPr>
          </a:p>
        </p:txBody>
      </p:sp>
      <p:cxnSp>
        <p:nvCxnSpPr>
          <p:cNvPr id="438" name="Google Shape;438;p41"/>
          <p:cNvCxnSpPr/>
          <p:nvPr/>
        </p:nvCxnSpPr>
        <p:spPr>
          <a:xfrm>
            <a:off x="5555550" y="-3400"/>
            <a:ext cx="0" cy="5149200"/>
          </a:xfrm>
          <a:prstGeom prst="straightConnector1">
            <a:avLst/>
          </a:prstGeom>
          <a:noFill/>
          <a:ln w="76200" cap="flat" cmpd="sng">
            <a:solidFill>
              <a:srgbClr val="00D800"/>
            </a:solidFill>
            <a:prstDash val="solid"/>
            <a:round/>
            <a:headEnd type="none" w="med" len="med"/>
            <a:tailEnd type="none" w="med" len="med"/>
          </a:ln>
        </p:spPr>
      </p:cxnSp>
      <p:graphicFrame>
        <p:nvGraphicFramePr>
          <p:cNvPr id="439" name="Google Shape;439;p41"/>
          <p:cNvGraphicFramePr/>
          <p:nvPr/>
        </p:nvGraphicFramePr>
        <p:xfrm>
          <a:off x="5978175" y="630300"/>
          <a:ext cx="2911050" cy="4298575"/>
        </p:xfrm>
        <a:graphic>
          <a:graphicData uri="http://schemas.openxmlformats.org/drawingml/2006/table">
            <a:tbl>
              <a:tblPr>
                <a:noFill/>
                <a:tableStyleId>{6917A640-2D07-4D03-99C3-A0855E5378BA}</a:tableStyleId>
              </a:tblPr>
              <a:tblGrid>
                <a:gridCol w="2911050">
                  <a:extLst>
                    <a:ext uri="{9D8B030D-6E8A-4147-A177-3AD203B41FA5}">
                      <a16:colId xmlns:a16="http://schemas.microsoft.com/office/drawing/2014/main" val="20000"/>
                    </a:ext>
                  </a:extLst>
                </a:gridCol>
              </a:tblGrid>
              <a:tr h="3905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and Human Judgment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Leading in an AI-Augmented Organization</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Discovery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Planning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Stakeholder Management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4"/>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Data AI and Decision Accountability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5"/>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AI-Augmented Cybersecurity Awareness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6"/>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Customer Insights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7"/>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Metrics</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8"/>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 for Product Strategy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9"/>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AI-Enabled Change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10"/>
                  </a:ext>
                </a:extLst>
              </a:tr>
              <a:tr h="353025">
                <a:tc>
                  <a:txBody>
                    <a:bodyPr/>
                    <a:lstStyle/>
                    <a:p>
                      <a:pPr marL="0" lvl="0" indent="0" algn="l" rtl="0">
                        <a:spcBef>
                          <a:spcPts val="0"/>
                        </a:spcBef>
                        <a:spcAft>
                          <a:spcPts val="0"/>
                        </a:spcAft>
                        <a:buNone/>
                      </a:pPr>
                      <a:endParaRPr sz="1100">
                        <a:solidFill>
                          <a:srgbClr val="F5F5F5"/>
                        </a:solidFill>
                        <a:latin typeface="DM Sans"/>
                        <a:ea typeface="DM Sans"/>
                        <a:cs typeface="DM Sans"/>
                        <a:sym typeface="DM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42"/>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5" name="Google Shape;445;p42"/>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446" name="Google Shape;446;p42"/>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447" name="Google Shape;447;p42"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448" name="Google Shape;448;p42"/>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00D800"/>
                </a:solidFill>
                <a:latin typeface="DM Sans"/>
                <a:ea typeface="DM Sans"/>
                <a:cs typeface="DM Sans"/>
                <a:sym typeface="DM Sans"/>
              </a:rPr>
              <a:t>Agility &amp; Readiness</a:t>
            </a:r>
            <a:endParaRPr sz="2500" b="1">
              <a:solidFill>
                <a:srgbClr val="FF19DE"/>
              </a:solidFill>
              <a:latin typeface="DM Sans"/>
              <a:ea typeface="DM Sans"/>
              <a:cs typeface="DM Sans"/>
              <a:sym typeface="DM Sans"/>
            </a:endParaRPr>
          </a:p>
        </p:txBody>
      </p:sp>
      <p:sp>
        <p:nvSpPr>
          <p:cNvPr id="449" name="Google Shape;449;p42"/>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450" name="Google Shape;450;p42"/>
          <p:cNvSpPr txBox="1"/>
          <p:nvPr/>
        </p:nvSpPr>
        <p:spPr>
          <a:xfrm>
            <a:off x="457200" y="1094300"/>
            <a:ext cx="4702800" cy="2389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Foundational Mindsets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Respond thoughtfully as work evolves.</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Foundational Mindsets credential prepares you to respond thoughtfully and effectively to ongoing change. Readiness is not about predicting every possible future, it is about developing the mindset and practices to adapt as new challenges, opportunities, and expectations emerge.</a:t>
            </a:r>
            <a:endParaRPr sz="1100">
              <a:solidFill>
                <a:srgbClr val="3E0632"/>
              </a:solidFill>
              <a:latin typeface="DM Sans"/>
              <a:ea typeface="DM Sans"/>
              <a:cs typeface="DM Sans"/>
              <a:sym typeface="DM Sans"/>
            </a:endParaRPr>
          </a:p>
          <a:p>
            <a:pPr marL="0" lvl="0" indent="0" algn="l" rtl="0">
              <a:spcBef>
                <a:spcPts val="1500"/>
              </a:spcBef>
              <a:spcAft>
                <a:spcPts val="1500"/>
              </a:spcAft>
              <a:buNone/>
            </a:pPr>
            <a:r>
              <a:rPr lang="en" sz="1100">
                <a:solidFill>
                  <a:srgbClr val="3E0632"/>
                </a:solidFill>
                <a:latin typeface="DM Sans"/>
                <a:ea typeface="DM Sans"/>
                <a:cs typeface="DM Sans"/>
                <a:sym typeface="DM Sans"/>
              </a:rPr>
              <a:t>Recognize different types of challenges, uncover assumptions and habits that may be limiting progress, and develop practical responses for real professional situations.</a:t>
            </a:r>
            <a:endParaRPr sz="1100">
              <a:solidFill>
                <a:srgbClr val="3E0632"/>
              </a:solidFill>
              <a:latin typeface="DM Sans"/>
              <a:ea typeface="DM Sans"/>
              <a:cs typeface="DM Sans"/>
              <a:sym typeface="DM Sans"/>
            </a:endParaRPr>
          </a:p>
        </p:txBody>
      </p:sp>
      <p:sp>
        <p:nvSpPr>
          <p:cNvPr id="451" name="Google Shape;451;p42"/>
          <p:cNvSpPr txBox="1"/>
          <p:nvPr/>
        </p:nvSpPr>
        <p:spPr>
          <a:xfrm>
            <a:off x="457200" y="3741538"/>
            <a:ext cx="2536500" cy="687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5D601"/>
                </a:solidFill>
                <a:latin typeface="DM Sans"/>
                <a:ea typeface="DM Sans"/>
                <a:cs typeface="DM Sans"/>
                <a:sym typeface="DM Sans"/>
              </a:rPr>
              <a:t>CORE CREDENTIAL:</a:t>
            </a:r>
            <a:r>
              <a:rPr lang="en" sz="1200" b="1">
                <a:solidFill>
                  <a:srgbClr val="2E9E5B"/>
                </a:solidFill>
                <a:latin typeface="DM Sans"/>
                <a:ea typeface="DM Sans"/>
                <a:cs typeface="DM Sans"/>
                <a:sym typeface="DM Sans"/>
              </a:rPr>
              <a:t> </a:t>
            </a:r>
            <a:endParaRPr sz="1200" b="1">
              <a:solidFill>
                <a:srgbClr val="2E9E5B"/>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FOUNDATIONAL MINDSETS</a:t>
            </a:r>
            <a:endParaRPr sz="1200" b="1">
              <a:solidFill>
                <a:srgbClr val="3E0632"/>
              </a:solidFill>
              <a:latin typeface="DM Sans"/>
              <a:ea typeface="DM Sans"/>
              <a:cs typeface="DM Sans"/>
              <a:sym typeface="DM Sans"/>
            </a:endParaRPr>
          </a:p>
        </p:txBody>
      </p:sp>
      <p:cxnSp>
        <p:nvCxnSpPr>
          <p:cNvPr id="452" name="Google Shape;452;p42"/>
          <p:cNvCxnSpPr/>
          <p:nvPr/>
        </p:nvCxnSpPr>
        <p:spPr>
          <a:xfrm>
            <a:off x="5555550" y="-3400"/>
            <a:ext cx="0" cy="5149200"/>
          </a:xfrm>
          <a:prstGeom prst="straightConnector1">
            <a:avLst/>
          </a:prstGeom>
          <a:noFill/>
          <a:ln w="76200" cap="flat" cmpd="sng">
            <a:solidFill>
              <a:srgbClr val="00D800"/>
            </a:solidFill>
            <a:prstDash val="solid"/>
            <a:round/>
            <a:headEnd type="none" w="med" len="med"/>
            <a:tailEnd type="none" w="med" len="med"/>
          </a:ln>
        </p:spPr>
      </p:cxnSp>
      <p:graphicFrame>
        <p:nvGraphicFramePr>
          <p:cNvPr id="453" name="Google Shape;453;p42"/>
          <p:cNvGraphicFramePr/>
          <p:nvPr/>
        </p:nvGraphicFramePr>
        <p:xfrm>
          <a:off x="5978175" y="630300"/>
          <a:ext cx="2911050" cy="2048872"/>
        </p:xfrm>
        <a:graphic>
          <a:graphicData uri="http://schemas.openxmlformats.org/drawingml/2006/table">
            <a:tbl>
              <a:tblPr>
                <a:noFill/>
                <a:tableStyleId>{6917A640-2D07-4D03-99C3-A0855E5378BA}</a:tableStyleId>
              </a:tblPr>
              <a:tblGrid>
                <a:gridCol w="2911050">
                  <a:extLst>
                    <a:ext uri="{9D8B030D-6E8A-4147-A177-3AD203B41FA5}">
                      <a16:colId xmlns:a16="http://schemas.microsoft.com/office/drawing/2014/main" val="20000"/>
                    </a:ext>
                  </a:extLst>
                </a:gridCol>
              </a:tblGrid>
              <a:tr h="3905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Innovation and Creative Problem Solving</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Personal Resilience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Learning Agility</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2"/>
                  </a:ext>
                </a:extLst>
              </a:tr>
              <a:tr h="355500">
                <a:tc>
                  <a:txBody>
                    <a:bodyPr/>
                    <a:lstStyle/>
                    <a:p>
                      <a:pPr marL="0" lvl="0" indent="0" algn="l" rtl="0">
                        <a:lnSpc>
                          <a:spcPct val="150000"/>
                        </a:lnSpc>
                        <a:spcBef>
                          <a:spcPts val="100"/>
                        </a:spcBef>
                        <a:spcAft>
                          <a:spcPts val="100"/>
                        </a:spcAft>
                        <a:buNone/>
                      </a:pPr>
                      <a:r>
                        <a:rPr lang="en" sz="1100">
                          <a:solidFill>
                            <a:srgbClr val="F5F5F5"/>
                          </a:solidFill>
                          <a:latin typeface="DM Sans"/>
                          <a:ea typeface="DM Sans"/>
                          <a:cs typeface="DM Sans"/>
                          <a:sym typeface="DM Sans"/>
                        </a:rPr>
                        <a:t>Self-Regulation and Resilience Under Pressure</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3"/>
                  </a:ext>
                </a:extLst>
              </a:tr>
              <a:tr h="353025">
                <a:tc>
                  <a:txBody>
                    <a:bodyPr/>
                    <a:lstStyle/>
                    <a:p>
                      <a:pPr marL="0" lvl="0" indent="0" algn="l" rtl="0">
                        <a:spcBef>
                          <a:spcPts val="0"/>
                        </a:spcBef>
                        <a:spcAft>
                          <a:spcPts val="0"/>
                        </a:spcAft>
                        <a:buNone/>
                      </a:pPr>
                      <a:endParaRPr sz="1100">
                        <a:solidFill>
                          <a:srgbClr val="F5F5F5"/>
                        </a:solidFill>
                        <a:latin typeface="DM Sans"/>
                        <a:ea typeface="DM Sans"/>
                        <a:cs typeface="DM Sans"/>
                        <a:sym typeface="DM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454" name="Google Shape;454;p42" title="ICP-FDM.png"/>
          <p:cNvPicPr preferRelativeResize="0"/>
          <p:nvPr/>
        </p:nvPicPr>
        <p:blipFill rotWithShape="1">
          <a:blip r:embed="rId4">
            <a:alphaModFix/>
          </a:blip>
          <a:srcRect/>
          <a:stretch/>
        </p:blipFill>
        <p:spPr>
          <a:xfrm>
            <a:off x="2266475" y="3182112"/>
            <a:ext cx="3489125" cy="2093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43"/>
          <p:cNvSpPr/>
          <p:nvPr/>
        </p:nvSpPr>
        <p:spPr>
          <a:xfrm>
            <a:off x="0" y="0"/>
            <a:ext cx="55557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0" name="Google Shape;460;p43"/>
          <p:cNvSpPr/>
          <p:nvPr/>
        </p:nvSpPr>
        <p:spPr>
          <a:xfrm>
            <a:off x="5555550" y="0"/>
            <a:ext cx="35886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C8008B"/>
              </a:solidFill>
            </a:endParaRPr>
          </a:p>
        </p:txBody>
      </p:sp>
      <p:sp>
        <p:nvSpPr>
          <p:cNvPr id="461" name="Google Shape;461;p43"/>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pic>
        <p:nvPicPr>
          <p:cNvPr id="462" name="Google Shape;462;p43" title="ICA-Primary-Bordeaux.png"/>
          <p:cNvPicPr preferRelativeResize="0"/>
          <p:nvPr/>
        </p:nvPicPr>
        <p:blipFill rotWithShape="1">
          <a:blip r:embed="rId3">
            <a:alphaModFix/>
          </a:blip>
          <a:srcRect/>
          <a:stretch/>
        </p:blipFill>
        <p:spPr>
          <a:xfrm>
            <a:off x="457196" y="228596"/>
            <a:ext cx="786500" cy="657100"/>
          </a:xfrm>
          <a:prstGeom prst="rect">
            <a:avLst/>
          </a:prstGeom>
          <a:noFill/>
          <a:ln>
            <a:noFill/>
          </a:ln>
        </p:spPr>
      </p:pic>
      <p:sp>
        <p:nvSpPr>
          <p:cNvPr id="463" name="Google Shape;463;p43"/>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00D800"/>
                </a:solidFill>
                <a:latin typeface="DM Sans"/>
                <a:ea typeface="DM Sans"/>
                <a:cs typeface="DM Sans"/>
                <a:sym typeface="DM Sans"/>
              </a:rPr>
              <a:t>Agility &amp; Readiness</a:t>
            </a:r>
            <a:endParaRPr sz="2500" b="1">
              <a:solidFill>
                <a:srgbClr val="FF19DE"/>
              </a:solidFill>
              <a:latin typeface="DM Sans"/>
              <a:ea typeface="DM Sans"/>
              <a:cs typeface="DM Sans"/>
              <a:sym typeface="DM Sans"/>
            </a:endParaRPr>
          </a:p>
        </p:txBody>
      </p:sp>
      <p:sp>
        <p:nvSpPr>
          <p:cNvPr id="464" name="Google Shape;464;p43"/>
          <p:cNvSpPr txBox="1"/>
          <p:nvPr/>
        </p:nvSpPr>
        <p:spPr>
          <a:xfrm>
            <a:off x="5978300" y="96200"/>
            <a:ext cx="2911200" cy="259500"/>
          </a:xfrm>
          <a:prstGeom prst="rect">
            <a:avLst/>
          </a:prstGeom>
          <a:noFill/>
          <a:ln>
            <a:noFill/>
          </a:ln>
        </p:spPr>
        <p:txBody>
          <a:bodyPr spcFirstLastPara="1" wrap="square" lIns="91425" tIns="91425" rIns="91425" bIns="91425" anchor="t" anchorCtr="0">
            <a:noAutofit/>
          </a:bodyPr>
          <a:lstStyle/>
          <a:p>
            <a:pPr marL="0" lvl="0" indent="0" algn="ctr" rtl="0">
              <a:spcBef>
                <a:spcPts val="1300"/>
              </a:spcBef>
              <a:spcAft>
                <a:spcPts val="0"/>
              </a:spcAft>
              <a:buNone/>
            </a:pPr>
            <a:r>
              <a:rPr lang="en" sz="1200" b="1">
                <a:solidFill>
                  <a:srgbClr val="F6F6F6"/>
                </a:solidFill>
                <a:latin typeface="DM Sans"/>
                <a:ea typeface="DM Sans"/>
                <a:cs typeface="DM Sans"/>
                <a:sym typeface="DM Sans"/>
              </a:rPr>
              <a:t>SPECIALIZED CREDENTIALS</a:t>
            </a:r>
            <a:endParaRPr sz="1000" b="1">
              <a:solidFill>
                <a:srgbClr val="F6F6F6"/>
              </a:solidFill>
              <a:latin typeface="DM Sans"/>
              <a:ea typeface="DM Sans"/>
              <a:cs typeface="DM Sans"/>
              <a:sym typeface="DM Sans"/>
            </a:endParaRPr>
          </a:p>
          <a:p>
            <a:pPr marL="0" lvl="0" indent="0" algn="ctr" rtl="0">
              <a:spcBef>
                <a:spcPts val="1300"/>
              </a:spcBef>
              <a:spcAft>
                <a:spcPts val="300"/>
              </a:spcAft>
              <a:buNone/>
            </a:pPr>
            <a:endParaRPr sz="1200" b="1">
              <a:solidFill>
                <a:srgbClr val="F6F6F6"/>
              </a:solidFill>
              <a:latin typeface="DM Sans"/>
              <a:ea typeface="DM Sans"/>
              <a:cs typeface="DM Sans"/>
              <a:sym typeface="DM Sans"/>
            </a:endParaRPr>
          </a:p>
        </p:txBody>
      </p:sp>
      <p:sp>
        <p:nvSpPr>
          <p:cNvPr id="465" name="Google Shape;465;p43"/>
          <p:cNvSpPr txBox="1"/>
          <p:nvPr/>
        </p:nvSpPr>
        <p:spPr>
          <a:xfrm>
            <a:off x="457200" y="1094300"/>
            <a:ext cx="4708500" cy="2331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2000" b="1">
                <a:solidFill>
                  <a:srgbClr val="3E0632"/>
                </a:solidFill>
                <a:latin typeface="DM Sans"/>
                <a:ea typeface="DM Sans"/>
                <a:cs typeface="DM Sans"/>
                <a:sym typeface="DM Sans"/>
              </a:rPr>
              <a:t>Agile Delivery Certification</a:t>
            </a:r>
            <a:endParaRPr sz="20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b="1">
                <a:solidFill>
                  <a:srgbClr val="3E0632"/>
                </a:solidFill>
                <a:latin typeface="DM Sans"/>
                <a:ea typeface="DM Sans"/>
                <a:cs typeface="DM Sans"/>
                <a:sym typeface="DM Sans"/>
              </a:rPr>
              <a:t>Understand the system, not just the symptoms.</a:t>
            </a:r>
            <a:endParaRPr sz="1100" b="1">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The Agile Delivery credential prepares you to understand and participate effectively in modern agile delivery. It is framework-neutral and focuses on the common ideas and practices that sit underneath various frameworks..</a:t>
            </a:r>
            <a:endParaRPr sz="1100">
              <a:solidFill>
                <a:srgbClr val="3E0632"/>
              </a:solidFill>
              <a:latin typeface="DM Sans"/>
              <a:ea typeface="DM Sans"/>
              <a:cs typeface="DM Sans"/>
              <a:sym typeface="DM Sans"/>
            </a:endParaRPr>
          </a:p>
          <a:p>
            <a:pPr marL="0" lvl="0" indent="0" algn="l" rtl="0">
              <a:spcBef>
                <a:spcPts val="1500"/>
              </a:spcBef>
              <a:spcAft>
                <a:spcPts val="0"/>
              </a:spcAft>
              <a:buClr>
                <a:schemeClr val="dk1"/>
              </a:buClr>
              <a:buSzPts val="1100"/>
              <a:buFont typeface="Arial"/>
              <a:buNone/>
            </a:pPr>
            <a:r>
              <a:rPr lang="en" sz="1100">
                <a:solidFill>
                  <a:srgbClr val="3E0632"/>
                </a:solidFill>
                <a:latin typeface="DM Sans"/>
                <a:ea typeface="DM Sans"/>
                <a:cs typeface="DM Sans"/>
                <a:sym typeface="DM Sans"/>
              </a:rPr>
              <a:t>Recognize what makes agile delivery different, why customers and feedback sit at the heart of the approach and how teams respond to change without creating chaos..</a:t>
            </a:r>
            <a:endParaRPr sz="115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sp>
        <p:nvSpPr>
          <p:cNvPr id="466" name="Google Shape;466;p43"/>
          <p:cNvSpPr txBox="1"/>
          <p:nvPr/>
        </p:nvSpPr>
        <p:spPr>
          <a:xfrm>
            <a:off x="410725" y="3652150"/>
            <a:ext cx="2536500" cy="76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rgbClr val="05D601"/>
                </a:solidFill>
                <a:latin typeface="DM Sans"/>
                <a:ea typeface="DM Sans"/>
                <a:cs typeface="DM Sans"/>
                <a:sym typeface="DM Sans"/>
              </a:rPr>
              <a:t>CORE CREDENTIAL:</a:t>
            </a:r>
            <a:r>
              <a:rPr lang="en" sz="1200" b="1">
                <a:solidFill>
                  <a:srgbClr val="2E9E5B"/>
                </a:solidFill>
                <a:latin typeface="DM Sans"/>
                <a:ea typeface="DM Sans"/>
                <a:cs typeface="DM Sans"/>
                <a:sym typeface="DM Sans"/>
              </a:rPr>
              <a:t> </a:t>
            </a:r>
            <a:endParaRPr sz="1200" b="1">
              <a:solidFill>
                <a:srgbClr val="2E9E5B"/>
              </a:solidFill>
              <a:latin typeface="DM Sans"/>
              <a:ea typeface="DM Sans"/>
              <a:cs typeface="DM Sans"/>
              <a:sym typeface="DM Sans"/>
            </a:endParaRPr>
          </a:p>
          <a:p>
            <a:pPr marL="0" lvl="0" indent="0" algn="l" rtl="0">
              <a:lnSpc>
                <a:spcPct val="115000"/>
              </a:lnSpc>
              <a:spcBef>
                <a:spcPts val="300"/>
              </a:spcBef>
              <a:spcAft>
                <a:spcPts val="300"/>
              </a:spcAft>
              <a:buNone/>
            </a:pPr>
            <a:r>
              <a:rPr lang="en" sz="1200" b="1">
                <a:solidFill>
                  <a:srgbClr val="3E0632"/>
                </a:solidFill>
                <a:latin typeface="DM Sans"/>
                <a:ea typeface="DM Sans"/>
                <a:cs typeface="DM Sans"/>
                <a:sym typeface="DM Sans"/>
              </a:rPr>
              <a:t>AGILE DELIVERY</a:t>
            </a:r>
            <a:endParaRPr sz="1200" b="1">
              <a:solidFill>
                <a:srgbClr val="3E0632"/>
              </a:solidFill>
              <a:latin typeface="DM Sans"/>
              <a:ea typeface="DM Sans"/>
              <a:cs typeface="DM Sans"/>
              <a:sym typeface="DM Sans"/>
            </a:endParaRPr>
          </a:p>
        </p:txBody>
      </p:sp>
      <p:cxnSp>
        <p:nvCxnSpPr>
          <p:cNvPr id="467" name="Google Shape;467;p43"/>
          <p:cNvCxnSpPr/>
          <p:nvPr/>
        </p:nvCxnSpPr>
        <p:spPr>
          <a:xfrm>
            <a:off x="5555550" y="-3400"/>
            <a:ext cx="0" cy="5149200"/>
          </a:xfrm>
          <a:prstGeom prst="straightConnector1">
            <a:avLst/>
          </a:prstGeom>
          <a:noFill/>
          <a:ln w="76200" cap="flat" cmpd="sng">
            <a:solidFill>
              <a:srgbClr val="00D800"/>
            </a:solidFill>
            <a:prstDash val="solid"/>
            <a:round/>
            <a:headEnd type="none" w="med" len="med"/>
            <a:tailEnd type="none" w="med" len="med"/>
          </a:ln>
        </p:spPr>
      </p:cxnSp>
      <p:graphicFrame>
        <p:nvGraphicFramePr>
          <p:cNvPr id="468" name="Google Shape;468;p43"/>
          <p:cNvGraphicFramePr/>
          <p:nvPr/>
        </p:nvGraphicFramePr>
        <p:xfrm>
          <a:off x="5978175" y="630300"/>
          <a:ext cx="2911050" cy="1099075"/>
        </p:xfrm>
        <a:graphic>
          <a:graphicData uri="http://schemas.openxmlformats.org/drawingml/2006/table">
            <a:tbl>
              <a:tblPr>
                <a:noFill/>
                <a:tableStyleId>{6917A640-2D07-4D03-99C3-A0855E5378BA}</a:tableStyleId>
              </a:tblPr>
              <a:tblGrid>
                <a:gridCol w="2911050">
                  <a:extLst>
                    <a:ext uri="{9D8B030D-6E8A-4147-A177-3AD203B41FA5}">
                      <a16:colId xmlns:a16="http://schemas.microsoft.com/office/drawing/2014/main" val="20000"/>
                    </a:ext>
                  </a:extLst>
                </a:gridCol>
              </a:tblGrid>
              <a:tr h="39055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Continuous Improvement</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0"/>
                  </a:ext>
                </a:extLst>
              </a:tr>
              <a:tr h="355500">
                <a:tc>
                  <a:txBody>
                    <a:bodyPr/>
                    <a:lstStyle/>
                    <a:p>
                      <a:pPr marL="0" lvl="0" indent="0" algn="l" rtl="0">
                        <a:spcBef>
                          <a:spcPts val="100"/>
                        </a:spcBef>
                        <a:spcAft>
                          <a:spcPts val="100"/>
                        </a:spcAft>
                        <a:buNone/>
                      </a:pPr>
                      <a:r>
                        <a:rPr lang="en" sz="1100">
                          <a:solidFill>
                            <a:srgbClr val="F5F5F5"/>
                          </a:solidFill>
                          <a:latin typeface="DM Sans"/>
                          <a:ea typeface="DM Sans"/>
                          <a:cs typeface="DM Sans"/>
                          <a:sym typeface="DM Sans"/>
                        </a:rPr>
                        <a:t>Improving Flow</a:t>
                      </a:r>
                      <a:endParaRPr sz="1100">
                        <a:solidFill>
                          <a:srgbClr val="F5F5F5"/>
                        </a:solidFill>
                        <a:latin typeface="DM Sans"/>
                        <a:ea typeface="DM Sans"/>
                        <a:cs typeface="DM Sans"/>
                        <a:sym typeface="DM Sans"/>
                      </a:endParaRPr>
                    </a:p>
                  </a:txBody>
                  <a:tcPr marL="82550" marR="82550" marT="57150" marB="57150" anchor="ctr">
                    <a:lnL w="6350" cap="flat" cmpd="sng">
                      <a:solidFill>
                        <a:srgbClr val="D9D9D9">
                          <a:alpha val="0"/>
                        </a:srgbClr>
                      </a:solidFill>
                      <a:prstDash val="solid"/>
                      <a:round/>
                      <a:headEnd type="none" w="sm" len="sm"/>
                      <a:tailEnd type="none" w="sm" len="sm"/>
                    </a:lnL>
                    <a:lnR w="6350" cap="flat" cmpd="sng">
                      <a:solidFill>
                        <a:srgbClr val="D9D9D9">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6350" cap="flat" cmpd="sng">
                      <a:solidFill>
                        <a:srgbClr val="D9D9D9">
                          <a:alpha val="0"/>
                        </a:srgbClr>
                      </a:solidFill>
                      <a:prstDash val="solid"/>
                      <a:round/>
                      <a:headEnd type="none" w="sm" len="sm"/>
                      <a:tailEnd type="none" w="sm" len="sm"/>
                    </a:lnB>
                  </a:tcPr>
                </a:tc>
                <a:extLst>
                  <a:ext uri="{0D108BD9-81ED-4DB2-BD59-A6C34878D82A}">
                    <a16:rowId xmlns:a16="http://schemas.microsoft.com/office/drawing/2014/main" val="10001"/>
                  </a:ext>
                </a:extLst>
              </a:tr>
              <a:tr h="353025">
                <a:tc>
                  <a:txBody>
                    <a:bodyPr/>
                    <a:lstStyle/>
                    <a:p>
                      <a:pPr marL="0" lvl="0" indent="0" algn="l" rtl="0">
                        <a:spcBef>
                          <a:spcPts val="0"/>
                        </a:spcBef>
                        <a:spcAft>
                          <a:spcPts val="0"/>
                        </a:spcAft>
                        <a:buNone/>
                      </a:pPr>
                      <a:endParaRPr sz="1100">
                        <a:solidFill>
                          <a:srgbClr val="F5F5F5"/>
                        </a:solidFill>
                        <a:latin typeface="DM Sans"/>
                        <a:ea typeface="DM Sans"/>
                        <a:cs typeface="DM Sans"/>
                        <a:sym typeface="DM Sans"/>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6350" cap="flat" cmpd="sng">
                      <a:solidFill>
                        <a:srgbClr val="D9D9D9">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469" name="Google Shape;469;p43" title="ICP-AGD.png"/>
          <p:cNvPicPr preferRelativeResize="0"/>
          <p:nvPr/>
        </p:nvPicPr>
        <p:blipFill>
          <a:blip r:embed="rId4">
            <a:alphaModFix/>
          </a:blip>
          <a:stretch>
            <a:fillRect/>
          </a:stretch>
        </p:blipFill>
        <p:spPr>
          <a:xfrm>
            <a:off x="2834550" y="3052400"/>
            <a:ext cx="2331150" cy="23311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grpSp>
        <p:nvGrpSpPr>
          <p:cNvPr id="474" name="Google Shape;474;p44"/>
          <p:cNvGrpSpPr/>
          <p:nvPr/>
        </p:nvGrpSpPr>
        <p:grpSpPr>
          <a:xfrm>
            <a:off x="0" y="0"/>
            <a:ext cx="9144000" cy="5143500"/>
            <a:chOff x="0" y="0"/>
            <a:chExt cx="9144000" cy="5143500"/>
          </a:xfrm>
        </p:grpSpPr>
        <p:sp>
          <p:nvSpPr>
            <p:cNvPr id="475" name="Google Shape;475;p44"/>
            <p:cNvSpPr/>
            <p:nvPr/>
          </p:nvSpPr>
          <p:spPr>
            <a:xfrm>
              <a:off x="0" y="0"/>
              <a:ext cx="5590200" cy="5143500"/>
            </a:xfrm>
            <a:prstGeom prst="rect">
              <a:avLst/>
            </a:prstGeom>
            <a:solidFill>
              <a:srgbClr val="F6F6F6"/>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B0B0B"/>
                </a:solidFill>
              </a:endParaRPr>
            </a:p>
          </p:txBody>
        </p:sp>
        <p:sp>
          <p:nvSpPr>
            <p:cNvPr id="476" name="Google Shape;476;p44"/>
            <p:cNvSpPr/>
            <p:nvPr/>
          </p:nvSpPr>
          <p:spPr>
            <a:xfrm>
              <a:off x="5590200" y="0"/>
              <a:ext cx="35538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44"/>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FFFFFF"/>
                  </a:solidFill>
                  <a:latin typeface="DM Sans"/>
                  <a:ea typeface="DM Sans"/>
                  <a:cs typeface="DM Sans"/>
                  <a:sym typeface="DM Sans"/>
                </a:rPr>
                <a:t>International Certification Alliance</a:t>
              </a:r>
              <a:endParaRPr/>
            </a:p>
          </p:txBody>
        </p:sp>
      </p:grpSp>
      <p:sp>
        <p:nvSpPr>
          <p:cNvPr id="478" name="Google Shape;478;p44"/>
          <p:cNvSpPr txBox="1"/>
          <p:nvPr/>
        </p:nvSpPr>
        <p:spPr>
          <a:xfrm>
            <a:off x="457200" y="1078500"/>
            <a:ext cx="3654900" cy="3124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a:solidFill>
                  <a:srgbClr val="3E0632"/>
                </a:solidFill>
                <a:latin typeface="DM Sans"/>
                <a:ea typeface="DM Sans"/>
                <a:cs typeface="DM Sans"/>
                <a:sym typeface="DM Sans"/>
              </a:rPr>
              <a:t>Agile Certifications for </a:t>
            </a:r>
            <a:br>
              <a:rPr lang="en" sz="1600" b="1">
                <a:solidFill>
                  <a:srgbClr val="3E0632"/>
                </a:solidFill>
                <a:latin typeface="DM Sans"/>
                <a:ea typeface="DM Sans"/>
                <a:cs typeface="DM Sans"/>
                <a:sym typeface="DM Sans"/>
              </a:rPr>
            </a:br>
            <a:r>
              <a:rPr lang="en" sz="1600" b="1">
                <a:solidFill>
                  <a:srgbClr val="3E0632"/>
                </a:solidFill>
                <a:latin typeface="DM Sans"/>
                <a:ea typeface="DM Sans"/>
                <a:cs typeface="DM Sans"/>
                <a:sym typeface="DM Sans"/>
              </a:rPr>
              <a:t>Every Professional</a:t>
            </a:r>
            <a:endParaRPr sz="1600" b="1">
              <a:solidFill>
                <a:srgbClr val="3E0632"/>
              </a:solidFill>
              <a:latin typeface="DM Sans"/>
              <a:ea typeface="DM Sans"/>
              <a:cs typeface="DM Sans"/>
              <a:sym typeface="DM Sans"/>
            </a:endParaRPr>
          </a:p>
          <a:p>
            <a:pPr marL="0" lvl="0" indent="0" algn="l" rtl="0">
              <a:spcBef>
                <a:spcPts val="1200"/>
              </a:spcBef>
              <a:spcAft>
                <a:spcPts val="0"/>
              </a:spcAft>
              <a:buNone/>
            </a:pPr>
            <a:r>
              <a:rPr lang="en" sz="1100">
                <a:solidFill>
                  <a:srgbClr val="3E0632"/>
                </a:solidFill>
                <a:latin typeface="DM Sans"/>
                <a:ea typeface="DM Sans"/>
                <a:cs typeface="DM Sans"/>
                <a:sym typeface="DM Sans"/>
              </a:rPr>
              <a:t>ICA offers the widest range of agile certifications in the industry. With 27 certification programs in 15+ languages, you will find a course that’s relevant to your unique needs. We group them in three tracks:</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b="1">
                <a:solidFill>
                  <a:srgbClr val="3E0632"/>
                </a:solidFill>
                <a:latin typeface="DM Sans"/>
                <a:ea typeface="DM Sans"/>
                <a:cs typeface="DM Sans"/>
                <a:sym typeface="DM Sans"/>
              </a:rPr>
              <a:t>LEADING CHANGE</a:t>
            </a:r>
            <a:br>
              <a:rPr lang="en" sz="1100">
                <a:solidFill>
                  <a:srgbClr val="3E0632"/>
                </a:solidFill>
                <a:latin typeface="DM Sans"/>
                <a:ea typeface="DM Sans"/>
                <a:cs typeface="DM Sans"/>
                <a:sym typeface="DM Sans"/>
              </a:rPr>
            </a:br>
            <a:r>
              <a:rPr lang="en" sz="1100">
                <a:solidFill>
                  <a:srgbClr val="3E0632"/>
                </a:solidFill>
                <a:latin typeface="DM Sans"/>
                <a:ea typeface="DM Sans"/>
                <a:cs typeface="DM Sans"/>
                <a:sym typeface="DM Sans"/>
              </a:rPr>
              <a:t>Realize sustainable agility through cultural change, not process change.</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b="1">
                <a:solidFill>
                  <a:srgbClr val="3E0632"/>
                </a:solidFill>
                <a:latin typeface="DM Sans"/>
                <a:ea typeface="DM Sans"/>
                <a:cs typeface="DM Sans"/>
                <a:sym typeface="DM Sans"/>
              </a:rPr>
              <a:t>VALUE DELIVERY</a:t>
            </a:r>
            <a:br>
              <a:rPr lang="en" sz="1100">
                <a:solidFill>
                  <a:srgbClr val="3E0632"/>
                </a:solidFill>
                <a:latin typeface="DM Sans"/>
                <a:ea typeface="DM Sans"/>
                <a:cs typeface="DM Sans"/>
                <a:sym typeface="DM Sans"/>
              </a:rPr>
            </a:br>
            <a:r>
              <a:rPr lang="en" sz="1100">
                <a:solidFill>
                  <a:srgbClr val="3E0632"/>
                </a:solidFill>
                <a:latin typeface="DM Sans"/>
                <a:ea typeface="DM Sans"/>
                <a:cs typeface="DM Sans"/>
                <a:sym typeface="DM Sans"/>
              </a:rPr>
              <a:t>Delight your target audience with effective high-quality products and customer-centric outcomes</a:t>
            </a:r>
            <a:endParaRPr sz="1100">
              <a:solidFill>
                <a:srgbClr val="3E0632"/>
              </a:solidFill>
              <a:latin typeface="DM Sans"/>
              <a:ea typeface="DM Sans"/>
              <a:cs typeface="DM Sans"/>
              <a:sym typeface="DM Sans"/>
            </a:endParaRPr>
          </a:p>
          <a:p>
            <a:pPr marL="0" lvl="0" indent="0" algn="l" rtl="0">
              <a:spcBef>
                <a:spcPts val="1500"/>
              </a:spcBef>
              <a:spcAft>
                <a:spcPts val="0"/>
              </a:spcAft>
              <a:buNone/>
            </a:pPr>
            <a:r>
              <a:rPr lang="en" sz="1100" b="1">
                <a:solidFill>
                  <a:srgbClr val="3E0632"/>
                </a:solidFill>
                <a:latin typeface="DM Sans"/>
                <a:ea typeface="DM Sans"/>
                <a:cs typeface="DM Sans"/>
                <a:sym typeface="DM Sans"/>
              </a:rPr>
              <a:t>ORGANIZATIONAL ENABLEMENT</a:t>
            </a:r>
            <a:br>
              <a:rPr lang="en" sz="1100">
                <a:solidFill>
                  <a:srgbClr val="3E0632"/>
                </a:solidFill>
                <a:latin typeface="DM Sans"/>
                <a:ea typeface="DM Sans"/>
                <a:cs typeface="DM Sans"/>
                <a:sym typeface="DM Sans"/>
              </a:rPr>
            </a:br>
            <a:r>
              <a:rPr lang="en" sz="1100">
                <a:solidFill>
                  <a:srgbClr val="3E0632"/>
                </a:solidFill>
                <a:latin typeface="DM Sans"/>
                <a:ea typeface="DM Sans"/>
                <a:cs typeface="DM Sans"/>
                <a:sym typeface="DM Sans"/>
              </a:rPr>
              <a:t>Build adaptive capability across the organization through dynamic structures and systems.</a:t>
            </a: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00">
              <a:solidFill>
                <a:srgbClr val="3E0632"/>
              </a:solidFill>
              <a:latin typeface="DM Sans"/>
              <a:ea typeface="DM Sans"/>
              <a:cs typeface="DM Sans"/>
              <a:sym typeface="DM Sans"/>
            </a:endParaRPr>
          </a:p>
          <a:p>
            <a:pPr marL="0" lvl="0" indent="0" algn="l" rtl="0">
              <a:spcBef>
                <a:spcPts val="1500"/>
              </a:spcBef>
              <a:spcAft>
                <a:spcPts val="0"/>
              </a:spcAft>
              <a:buNone/>
            </a:pPr>
            <a:endParaRPr sz="1150" b="0">
              <a:solidFill>
                <a:srgbClr val="3E0632"/>
              </a:solidFill>
              <a:latin typeface="DM Sans"/>
              <a:ea typeface="DM Sans"/>
              <a:cs typeface="DM Sans"/>
              <a:sym typeface="DM Sans"/>
            </a:endParaRPr>
          </a:p>
        </p:txBody>
      </p:sp>
      <p:cxnSp>
        <p:nvCxnSpPr>
          <p:cNvPr id="479" name="Google Shape;479;p44"/>
          <p:cNvCxnSpPr/>
          <p:nvPr/>
        </p:nvCxnSpPr>
        <p:spPr>
          <a:xfrm>
            <a:off x="5555550" y="-3400"/>
            <a:ext cx="0" cy="5149200"/>
          </a:xfrm>
          <a:prstGeom prst="straightConnector1">
            <a:avLst/>
          </a:prstGeom>
          <a:noFill/>
          <a:ln w="76200" cap="flat" cmpd="sng">
            <a:solidFill>
              <a:srgbClr val="00D800"/>
            </a:solidFill>
            <a:prstDash val="solid"/>
            <a:round/>
            <a:headEnd type="none" w="med" len="med"/>
            <a:tailEnd type="none" w="med" len="med"/>
          </a:ln>
        </p:spPr>
      </p:cxnSp>
      <p:pic>
        <p:nvPicPr>
          <p:cNvPr id="480" name="Google Shape;480;p44"/>
          <p:cNvPicPr preferRelativeResize="0"/>
          <p:nvPr/>
        </p:nvPicPr>
        <p:blipFill rotWithShape="1">
          <a:blip r:embed="rId3">
            <a:alphaModFix/>
          </a:blip>
          <a:srcRect l="646" b="7390"/>
          <a:stretch/>
        </p:blipFill>
        <p:spPr>
          <a:xfrm>
            <a:off x="4274950" y="222875"/>
            <a:ext cx="5039724" cy="4697749"/>
          </a:xfrm>
          <a:prstGeom prst="rect">
            <a:avLst/>
          </a:prstGeom>
          <a:noFill/>
          <a:ln>
            <a:noFill/>
          </a:ln>
        </p:spPr>
      </p:pic>
      <p:sp>
        <p:nvSpPr>
          <p:cNvPr id="481" name="Google Shape;481;p44"/>
          <p:cNvSpPr/>
          <p:nvPr/>
        </p:nvSpPr>
        <p:spPr>
          <a:xfrm>
            <a:off x="6484663" y="2273000"/>
            <a:ext cx="585000" cy="5964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82" name="Google Shape;482;p44" title="ICA-Primary-Bordeaux.png"/>
          <p:cNvPicPr preferRelativeResize="0"/>
          <p:nvPr/>
        </p:nvPicPr>
        <p:blipFill rotWithShape="1">
          <a:blip r:embed="rId4">
            <a:alphaModFix/>
          </a:blip>
          <a:srcRect/>
          <a:stretch/>
        </p:blipFill>
        <p:spPr>
          <a:xfrm>
            <a:off x="6383934" y="2243196"/>
            <a:ext cx="786500" cy="657100"/>
          </a:xfrm>
          <a:prstGeom prst="rect">
            <a:avLst/>
          </a:prstGeom>
          <a:noFill/>
          <a:ln>
            <a:noFill/>
          </a:ln>
        </p:spPr>
      </p:pic>
      <p:pic>
        <p:nvPicPr>
          <p:cNvPr id="483" name="Google Shape;483;p44" title="ICA-Primary-Bordeaux.png"/>
          <p:cNvPicPr preferRelativeResize="0"/>
          <p:nvPr/>
        </p:nvPicPr>
        <p:blipFill rotWithShape="1">
          <a:blip r:embed="rId4">
            <a:alphaModFix/>
          </a:blip>
          <a:srcRect/>
          <a:stretch/>
        </p:blipFill>
        <p:spPr>
          <a:xfrm>
            <a:off x="457196" y="228596"/>
            <a:ext cx="786500" cy="657100"/>
          </a:xfrm>
          <a:prstGeom prst="rect">
            <a:avLst/>
          </a:prstGeom>
          <a:noFill/>
          <a:ln>
            <a:noFill/>
          </a:ln>
        </p:spPr>
      </p:pic>
      <p:sp>
        <p:nvSpPr>
          <p:cNvPr id="484" name="Google Shape;484;p44"/>
          <p:cNvSpPr txBox="1"/>
          <p:nvPr/>
        </p:nvSpPr>
        <p:spPr>
          <a:xfrm>
            <a:off x="1283350" y="172400"/>
            <a:ext cx="4074300" cy="769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000" b="1">
                <a:solidFill>
                  <a:srgbClr val="3E0632"/>
                </a:solidFill>
                <a:latin typeface="DM Sans"/>
                <a:ea typeface="DM Sans"/>
                <a:cs typeface="DM Sans"/>
                <a:sym typeface="DM Sans"/>
              </a:rPr>
              <a:t>Tomorrow-Ready™ Certifications</a:t>
            </a:r>
            <a:endParaRPr sz="1000" b="1">
              <a:solidFill>
                <a:srgbClr val="3E0632"/>
              </a:solidFill>
              <a:latin typeface="DM Sans"/>
              <a:ea typeface="DM Sans"/>
              <a:cs typeface="DM Sans"/>
              <a:sym typeface="DM Sans"/>
            </a:endParaRPr>
          </a:p>
          <a:p>
            <a:pPr marL="0" lvl="0" indent="0" algn="l" rtl="0">
              <a:spcBef>
                <a:spcPts val="0"/>
              </a:spcBef>
              <a:spcAft>
                <a:spcPts val="0"/>
              </a:spcAft>
              <a:buNone/>
            </a:pPr>
            <a:r>
              <a:rPr lang="en" sz="2800" b="1">
                <a:solidFill>
                  <a:srgbClr val="00D800"/>
                </a:solidFill>
                <a:latin typeface="DM Sans"/>
                <a:ea typeface="DM Sans"/>
                <a:cs typeface="DM Sans"/>
                <a:sym typeface="DM Sans"/>
              </a:rPr>
              <a:t>Agility &amp; Readiness</a:t>
            </a:r>
            <a:endParaRPr sz="2500" b="1">
              <a:solidFill>
                <a:srgbClr val="FF19DE"/>
              </a:solidFill>
              <a:latin typeface="DM Sans"/>
              <a:ea typeface="DM Sans"/>
              <a:cs typeface="DM Sans"/>
              <a:sym typeface="DM Sans"/>
            </a:endParaRPr>
          </a:p>
        </p:txBody>
      </p:sp>
      <p:sp>
        <p:nvSpPr>
          <p:cNvPr id="485" name="Google Shape;485;p44"/>
          <p:cNvSpPr txBox="1"/>
          <p:nvPr/>
        </p:nvSpPr>
        <p:spPr>
          <a:xfrm>
            <a:off x="457200" y="4686300"/>
            <a:ext cx="2857500" cy="28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000" b="1">
                <a:solidFill>
                  <a:srgbClr val="1A1A1A"/>
                </a:solidFill>
                <a:latin typeface="DM Sans"/>
                <a:ea typeface="DM Sans"/>
                <a:cs typeface="DM Sans"/>
                <a:sym typeface="DM Sans"/>
              </a:rPr>
              <a:t>International Certification Alliance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45"/>
          <p:cNvSpPr/>
          <p:nvPr/>
        </p:nvSpPr>
        <p:spPr>
          <a:xfrm>
            <a:off x="0" y="0"/>
            <a:ext cx="9144000" cy="5143500"/>
          </a:xfrm>
          <a:prstGeom prst="rect">
            <a:avLst/>
          </a:prstGeom>
          <a:solidFill>
            <a:srgbClr val="270025"/>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2" name="Continue Your Learning Journey_End of Class Video_v2.mp4">
            <a:hlinkClick r:id="" action="ppaction://media"/>
            <a:extLst>
              <a:ext uri="{FF2B5EF4-FFF2-40B4-BE49-F238E27FC236}">
                <a16:creationId xmlns:a16="http://schemas.microsoft.com/office/drawing/2014/main" id="{BB2A722D-9034-C7F3-90F0-50011B8B439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1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3413</Words>
  <Application>Microsoft Macintosh PowerPoint</Application>
  <PresentationFormat>On-screen Show (16:9)</PresentationFormat>
  <Paragraphs>534</Paragraphs>
  <Slides>32</Slides>
  <Notes>32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DM Sans</vt:lpstr>
      <vt:lpstr>Arial</vt:lpstr>
      <vt:lpstr>DM Sans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Tricia Broderick</cp:lastModifiedBy>
  <cp:revision>2</cp:revision>
  <dcterms:modified xsi:type="dcterms:W3CDTF">2026-09-09T18:39:28Z</dcterms:modified>
</cp:coreProperties>
</file>