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embeddedFontLst>
    <p:embeddedFont>
      <p:font typeface="Robot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9AA0A6"/>
          </p15:clr>
        </p15:guide>
      </p15:sldGuideLst>
    </p:ext>
    <p:ext uri="GoogleSlidesCustomDataVersion2">
      <go:slidesCustomData xmlns:go="http://customooxmlschemas.google.com/" r:id="rId61" roundtripDataSignature="AMtx7mjZkq93VSRSdOMh55jgtlxuJJyx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italic.fntdata"/><Relationship Id="rId14" Type="http://schemas.openxmlformats.org/officeDocument/2006/relationships/slide" Target="slides/slide9.xml"/><Relationship Id="rId58" Type="http://schemas.openxmlformats.org/officeDocument/2006/relationships/font" Target="fonts/Robot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810829d8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0810829d87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1b180a8e7a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g11b180a8e7a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 name="Google Shape;4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b180a8e7a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g11b180a8e7a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 name="Google Shape;4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38c533246_1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938c533246_1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1b180a8e7a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g11b180a8e7a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20c2e945c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g120c2e945c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2" name="Google Shape;5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2" name="Google Shape;61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2" name="Google Shape;63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2" name="Google Shape;6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 name="Google Shape;67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6e6aa31ee_1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06e6aa31ee_1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Class Introduction Video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2" name="Google Shape;69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 name="Google Shape;71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2" name="Google Shape;75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3" name="Google Shape;77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 name="Google Shape;81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30fd7a155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3" name="Google Shape;833;g30fd7a1551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33aa71f771c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7" name="Google Shape;847;g33aa71f771c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3aa71f771c_2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8" name="Google Shape;858;g33aa71f771c_2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6e6aa31ee_1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06e6aa31ee_1_5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SzPts val="1100"/>
              <a:buNone/>
            </a:pPr>
            <a:r>
              <a:rPr lang="en-US" sz="1200">
                <a:solidFill>
                  <a:schemeClr val="dk1"/>
                </a:solidFill>
              </a:rPr>
              <a:t>Leading Change</a:t>
            </a:r>
            <a:endParaRPr sz="1200">
              <a:solidFill>
                <a:schemeClr val="dk1"/>
              </a:solidFill>
            </a:endParaRPr>
          </a:p>
          <a:p>
            <a:pPr indent="-304800" lvl="0" marL="457200" rtl="0" algn="l">
              <a:lnSpc>
                <a:spcPct val="115000"/>
              </a:lnSpc>
              <a:spcBef>
                <a:spcPts val="600"/>
              </a:spcBef>
              <a:spcAft>
                <a:spcPts val="0"/>
              </a:spcAft>
              <a:buSzPts val="1200"/>
              <a:buChar char="●"/>
            </a:pPr>
            <a:r>
              <a:rPr lang="en-US" sz="1200">
                <a:solidFill>
                  <a:schemeClr val="dk1"/>
                </a:solidFill>
              </a:rPr>
              <a:t>Successful business agility journeys begin with leadership and coaching that catalyzes mindset shifts and unleashes human potential. This Learning Program focu</a:t>
            </a:r>
            <a:r>
              <a:rPr lang="en-US" sz="1200">
                <a:solidFill>
                  <a:srgbClr val="1D1C1D"/>
                </a:solidFill>
              </a:rPr>
              <a:t>ses on the cultural and behavioral changes needed at all levels of the organization to thrive in uncertainty. It also emphasizes the systemic paradigm shifts and ongoing self-development leaders and coaches need to lead organizations through complexity and continuous change. </a:t>
            </a:r>
            <a:endParaRPr sz="1200">
              <a:solidFill>
                <a:schemeClr val="dk1"/>
              </a:solidFill>
            </a:endParaRPr>
          </a:p>
          <a:p>
            <a:pPr indent="0" lvl="0" marL="0" rtl="0" algn="l">
              <a:lnSpc>
                <a:spcPct val="115000"/>
              </a:lnSpc>
              <a:spcBef>
                <a:spcPts val="1800"/>
              </a:spcBef>
              <a:spcAft>
                <a:spcPts val="0"/>
              </a:spcAft>
              <a:buSzPts val="1100"/>
              <a:buNone/>
            </a:pPr>
            <a:r>
              <a:rPr lang="en-US" sz="1200">
                <a:solidFill>
                  <a:schemeClr val="dk1"/>
                </a:solidFill>
              </a:rPr>
              <a:t>Value Delivery</a:t>
            </a:r>
            <a:endParaRPr sz="1200">
              <a:solidFill>
                <a:schemeClr val="dk1"/>
              </a:solidFill>
            </a:endParaRPr>
          </a:p>
          <a:p>
            <a:pPr indent="-304800" lvl="0" marL="457200" rtl="0" algn="l">
              <a:lnSpc>
                <a:spcPct val="115000"/>
              </a:lnSpc>
              <a:spcBef>
                <a:spcPts val="200"/>
              </a:spcBef>
              <a:spcAft>
                <a:spcPts val="0"/>
              </a:spcAft>
              <a:buClr>
                <a:schemeClr val="dk1"/>
              </a:buClr>
              <a:buSzPts val="1200"/>
              <a:buChar char="●"/>
            </a:pPr>
            <a:r>
              <a:rPr lang="en-US" sz="1200">
                <a:solidFill>
                  <a:schemeClr val="dk1"/>
                </a:solidFill>
              </a:rPr>
              <a:t>Agility is a “must-have” for organizations that seek to deliver value consistently in dynamic environments. This Learning Program encompasses the strategy, technical excellence, product ownership, and delivery management needed to bring highly relevant products to market in today’s fast-moving world. </a:t>
            </a:r>
            <a:endParaRPr sz="1200">
              <a:solidFill>
                <a:schemeClr val="dk1"/>
              </a:solidFill>
            </a:endParaRPr>
          </a:p>
          <a:p>
            <a:pPr indent="0" lvl="0" marL="0" rtl="0" algn="l">
              <a:lnSpc>
                <a:spcPct val="115000"/>
              </a:lnSpc>
              <a:spcBef>
                <a:spcPts val="1800"/>
              </a:spcBef>
              <a:spcAft>
                <a:spcPts val="0"/>
              </a:spcAft>
              <a:buSzPts val="1100"/>
              <a:buNone/>
            </a:pPr>
            <a:r>
              <a:rPr lang="en-US" sz="1200">
                <a:solidFill>
                  <a:schemeClr val="dk1"/>
                </a:solidFill>
              </a:rPr>
              <a:t>Organizational Enablement</a:t>
            </a:r>
            <a:endParaRPr sz="1200">
              <a:solidFill>
                <a:schemeClr val="dk1"/>
              </a:solidFill>
            </a:endParaRPr>
          </a:p>
          <a:p>
            <a:pPr indent="-304800" lvl="0" marL="457200" rtl="0" algn="l">
              <a:lnSpc>
                <a:spcPct val="115000"/>
              </a:lnSpc>
              <a:spcBef>
                <a:spcPts val="600"/>
              </a:spcBef>
              <a:spcAft>
                <a:spcPts val="0"/>
              </a:spcAft>
              <a:buClr>
                <a:schemeClr val="dk1"/>
              </a:buClr>
              <a:buSzPts val="1200"/>
              <a:buChar char="●"/>
            </a:pPr>
            <a:r>
              <a:rPr lang="en-US" sz="1200">
                <a:solidFill>
                  <a:schemeClr val="dk1"/>
                </a:solidFill>
              </a:rPr>
              <a:t>Essential organizational functions, such as finance and HR, are often seen as impediments to agility. However, with the right shifts in mindset and structure, these functions have the power to enable and amplify agility. This Learning Program covers new ways of working in enabling functions to help accelerate the journey to business agility.  </a:t>
            </a:r>
            <a:endParaRPr sz="1200">
              <a:solidFill>
                <a:schemeClr val="dk1"/>
              </a:solidFill>
            </a:endParaRPr>
          </a:p>
          <a:p>
            <a:pPr indent="0" lvl="0" marL="457200" rtl="0" algn="l">
              <a:lnSpc>
                <a:spcPct val="100000"/>
              </a:lnSpc>
              <a:spcBef>
                <a:spcPts val="200"/>
              </a:spcBef>
              <a:spcAft>
                <a:spcPts val="0"/>
              </a:spcAft>
              <a:buSzPts val="1100"/>
              <a:buNone/>
            </a:pPr>
            <a:r>
              <a:t/>
            </a: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3aa71f771c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9" name="Google Shape;869;g33aa71f771c_2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33aa71f771c_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0" name="Google Shape;880;g33aa71f771c_2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33aa71f771c_2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1" name="Google Shape;891;g33aa71f771c_2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33aa71f771c_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2" name="Google Shape;902;g33aa71f771c_2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3aa71f771c_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3" name="Google Shape;913;g33aa71f771c_2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358e637ea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4" name="Google Shape;924;g358e637ea9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33d5d7200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5" name="Google Shape;935;g33d5d72006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33d5d72006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6" name="Google Shape;946;g33d5d720066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33d5d720066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7" name="Google Shape;957;g33d5d72006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3d5d720066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8" name="Google Shape;968;g33d5d720066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aa71f771c_2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3aa71f771c_2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33d5d720066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9" name="Google Shape;979;g33d5d720066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06e6aa31ee_1_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 name="Google Shape;990;g106e6aa31ee_1_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End-of-Class Video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6fc0163a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16fc0163a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4b27b535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14b27b535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4b27b535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14b27b535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16dedbe5e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116dedbe5e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79.png"/><Relationship Id="rId5" Type="http://schemas.openxmlformats.org/officeDocument/2006/relationships/slide" Target="/ppt/slid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slide" Target="/ppt/slid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62.png"/><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12.xml"/><Relationship Id="rId8" Type="http://schemas.openxmlformats.org/officeDocument/2006/relationships/slide" Target="/ppt/slides/slide13.xml"/><Relationship Id="rId11" Type="http://schemas.openxmlformats.org/officeDocument/2006/relationships/image" Target="../media/image66.png"/><Relationship Id="rId10" Type="http://schemas.openxmlformats.org/officeDocument/2006/relationships/slide" Target="/ppt/slides/slide14.xml"/><Relationship Id="rId12" Type="http://schemas.openxmlformats.org/officeDocument/2006/relationships/slide" Target="/ppt/slid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62.png"/><Relationship Id="rId9" Type="http://schemas.openxmlformats.org/officeDocument/2006/relationships/slide" Target="/ppt/slides/slide13.xml"/><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12.xml"/><Relationship Id="rId8" Type="http://schemas.openxmlformats.org/officeDocument/2006/relationships/image" Target="../media/image5.png"/><Relationship Id="rId11" Type="http://schemas.openxmlformats.org/officeDocument/2006/relationships/image" Target="../media/image66.png"/><Relationship Id="rId10" Type="http://schemas.openxmlformats.org/officeDocument/2006/relationships/slide" Target="/ppt/slides/slide14.xml"/><Relationship Id="rId12" Type="http://schemas.openxmlformats.org/officeDocument/2006/relationships/slide" Target="/ppt/slid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66.png"/><Relationship Id="rId9" Type="http://schemas.openxmlformats.org/officeDocument/2006/relationships/slide" Target="/ppt/slides/slide13.xml"/><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12.xml"/><Relationship Id="rId8" Type="http://schemas.openxmlformats.org/officeDocument/2006/relationships/image" Target="../media/image5.png"/><Relationship Id="rId11" Type="http://schemas.openxmlformats.org/officeDocument/2006/relationships/slide" Target="/ppt/slides/slide14.xml"/><Relationship Id="rId10" Type="http://schemas.openxmlformats.org/officeDocument/2006/relationships/image" Target="../media/image62.png"/><Relationship Id="rId12" Type="http://schemas.openxmlformats.org/officeDocument/2006/relationships/slide" Target="/ppt/slid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4.png"/><Relationship Id="rId5" Type="http://schemas.openxmlformats.org/officeDocument/2006/relationships/slide" Target="/ppt/slides/slide15.xml"/><Relationship Id="rId6" Type="http://schemas.openxmlformats.org/officeDocument/2006/relationships/slide" Target="/ppt/slides/slide17.xml"/><Relationship Id="rId7" Type="http://schemas.openxmlformats.org/officeDocument/2006/relationships/image" Target="../media/image23.png"/><Relationship Id="rId8" Type="http://schemas.openxmlformats.org/officeDocument/2006/relationships/slide" Target="/ppt/slides/slide16.xml"/><Relationship Id="rId11" Type="http://schemas.openxmlformats.org/officeDocument/2006/relationships/image" Target="../media/image11.png"/><Relationship Id="rId10" Type="http://schemas.openxmlformats.org/officeDocument/2006/relationships/slide" Target="/ppt/slides/slide11.xml"/><Relationship Id="rId12" Type="http://schemas.openxmlformats.org/officeDocument/2006/relationships/slide" Target="/ppt/slid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3.png"/><Relationship Id="rId5" Type="http://schemas.openxmlformats.org/officeDocument/2006/relationships/slide" Target="/ppt/slides/slide15.xml"/><Relationship Id="rId6" Type="http://schemas.openxmlformats.org/officeDocument/2006/relationships/image" Target="../media/image2.png"/><Relationship Id="rId7" Type="http://schemas.openxmlformats.org/officeDocument/2006/relationships/slide" Target="/ppt/slides/slide16.xml"/><Relationship Id="rId8" Type="http://schemas.openxmlformats.org/officeDocument/2006/relationships/slide" Target="/ppt/slides/slide17.xml"/><Relationship Id="rId11" Type="http://schemas.openxmlformats.org/officeDocument/2006/relationships/image" Target="../media/image11.png"/><Relationship Id="rId10" Type="http://schemas.openxmlformats.org/officeDocument/2006/relationships/slide" Target="/ppt/slides/slide11.xml"/><Relationship Id="rId12" Type="http://schemas.openxmlformats.org/officeDocument/2006/relationships/slide" Target="/ppt/slid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slide" Target="/ppt/slides/slide17.xml"/><Relationship Id="rId5" Type="http://schemas.openxmlformats.org/officeDocument/2006/relationships/slide" Target="/ppt/slides/slide15.xml"/><Relationship Id="rId6" Type="http://schemas.openxmlformats.org/officeDocument/2006/relationships/image" Target="../media/image2.png"/><Relationship Id="rId7" Type="http://schemas.openxmlformats.org/officeDocument/2006/relationships/slide" Target="/ppt/slides/slide16.xml"/><Relationship Id="rId8" Type="http://schemas.openxmlformats.org/officeDocument/2006/relationships/image" Target="../media/image4.png"/><Relationship Id="rId11" Type="http://schemas.openxmlformats.org/officeDocument/2006/relationships/image" Target="../media/image11.png"/><Relationship Id="rId10" Type="http://schemas.openxmlformats.org/officeDocument/2006/relationships/slide" Target="/ppt/slides/slide11.xml"/><Relationship Id="rId12" Type="http://schemas.openxmlformats.org/officeDocument/2006/relationships/slide" Target="/ppt/slid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 Id="rId5" Type="http://schemas.openxmlformats.org/officeDocument/2006/relationships/slide" Target="/ppt/slides/slide18.xml"/><Relationship Id="rId6" Type="http://schemas.openxmlformats.org/officeDocument/2006/relationships/slide" Target="/ppt/slides/slide20.xml"/><Relationship Id="rId7" Type="http://schemas.openxmlformats.org/officeDocument/2006/relationships/image" Target="../media/image6.png"/><Relationship Id="rId8" Type="http://schemas.openxmlformats.org/officeDocument/2006/relationships/slide" Target="/ppt/slides/slide10.xml"/><Relationship Id="rId11" Type="http://schemas.openxmlformats.org/officeDocument/2006/relationships/image" Target="../media/image13.png"/><Relationship Id="rId10" Type="http://schemas.openxmlformats.org/officeDocument/2006/relationships/slide" Target="/ppt/slides/slide19.xml"/><Relationship Id="rId12" Type="http://schemas.openxmlformats.org/officeDocument/2006/relationships/slide" Target="/ppt/slid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slide" Target="/ppt/slides/slide10.xml"/><Relationship Id="rId5" Type="http://schemas.openxmlformats.org/officeDocument/2006/relationships/slide" Target="/ppt/slides/slide18.xml"/><Relationship Id="rId6" Type="http://schemas.openxmlformats.org/officeDocument/2006/relationships/image" Target="../media/image7.png"/><Relationship Id="rId7" Type="http://schemas.openxmlformats.org/officeDocument/2006/relationships/slide" Target="/ppt/slides/slide20.xml"/><Relationship Id="rId8" Type="http://schemas.openxmlformats.org/officeDocument/2006/relationships/image" Target="../media/image6.png"/><Relationship Id="rId11" Type="http://schemas.openxmlformats.org/officeDocument/2006/relationships/slide" Target="/ppt/slides/slide19.xml"/><Relationship Id="rId10" Type="http://schemas.openxmlformats.org/officeDocument/2006/relationships/image" Target="../media/image15.png"/><Relationship Id="rId12" Type="http://schemas.openxmlformats.org/officeDocument/2006/relationships/slide" Target="/ppt/slid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slide" Target="/ppt/slides/slide18.xml"/><Relationship Id="rId6" Type="http://schemas.openxmlformats.org/officeDocument/2006/relationships/image" Target="../media/image7.png"/><Relationship Id="rId7" Type="http://schemas.openxmlformats.org/officeDocument/2006/relationships/slide" Target="/ppt/slides/slide20.xml"/><Relationship Id="rId8" Type="http://schemas.openxmlformats.org/officeDocument/2006/relationships/slide" Target="/ppt/slides/slide10.xml"/><Relationship Id="rId11" Type="http://schemas.openxmlformats.org/officeDocument/2006/relationships/image" Target="../media/image13.png"/><Relationship Id="rId10" Type="http://schemas.openxmlformats.org/officeDocument/2006/relationships/slide" Target="/ppt/slides/slide19.xml"/><Relationship Id="rId12" Type="http://schemas.openxmlformats.org/officeDocument/2006/relationships/slide" Target="/ppt/slid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9.xml"/><Relationship Id="rId8" Type="http://schemas.openxmlformats.org/officeDocument/2006/relationships/slide" Target="/ppt/slid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slide" Target="/ppt/slides/slide23.xml"/><Relationship Id="rId4" Type="http://schemas.openxmlformats.org/officeDocument/2006/relationships/image" Target="../media/image84.png"/><Relationship Id="rId9"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43.png"/><Relationship Id="rId7" Type="http://schemas.openxmlformats.org/officeDocument/2006/relationships/slide" Target="/ppt/slides/slide22.xml"/><Relationship Id="rId8" Type="http://schemas.openxmlformats.org/officeDocument/2006/relationships/slide" Target="/ppt/slides/slide10.xml"/><Relationship Id="rId10" Type="http://schemas.openxmlformats.org/officeDocument/2006/relationships/slide" Target="/ppt/slid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84.png"/><Relationship Id="rId9" Type="http://schemas.openxmlformats.org/officeDocument/2006/relationships/image" Target="../media/image15.png"/><Relationship Id="rId5" Type="http://schemas.openxmlformats.org/officeDocument/2006/relationships/slide" Target="/ppt/slides/slide23.xml"/><Relationship Id="rId6" Type="http://schemas.openxmlformats.org/officeDocument/2006/relationships/slide" Target="/ppt/slides/slide22.xml"/><Relationship Id="rId7" Type="http://schemas.openxmlformats.org/officeDocument/2006/relationships/image" Target="../media/image43.png"/><Relationship Id="rId8" Type="http://schemas.openxmlformats.org/officeDocument/2006/relationships/slide" Target="/ppt/slides/slide10.xml"/><Relationship Id="rId10" Type="http://schemas.openxmlformats.org/officeDocument/2006/relationships/slide" Target="/ppt/slid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32.png"/><Relationship Id="rId9" Type="http://schemas.openxmlformats.org/officeDocument/2006/relationships/image" Target="../media/image26.png"/><Relationship Id="rId5" Type="http://schemas.openxmlformats.org/officeDocument/2006/relationships/slide" Target="/ppt/slides/slide24.xml"/><Relationship Id="rId6" Type="http://schemas.openxmlformats.org/officeDocument/2006/relationships/slide" Target="/ppt/slides/slide10.xml"/><Relationship Id="rId7" Type="http://schemas.openxmlformats.org/officeDocument/2006/relationships/image" Target="../media/image15.png"/><Relationship Id="rId8" Type="http://schemas.openxmlformats.org/officeDocument/2006/relationships/slide" Target="/ppt/slides/slide25.xml"/><Relationship Id="rId10" Type="http://schemas.openxmlformats.org/officeDocument/2006/relationships/slide" Target="/ppt/slid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slide" Target="/ppt/slides/slide25.xml"/><Relationship Id="rId5" Type="http://schemas.openxmlformats.org/officeDocument/2006/relationships/slide" Target="/ppt/slides/slide24.xml"/><Relationship Id="rId6" Type="http://schemas.openxmlformats.org/officeDocument/2006/relationships/image" Target="../media/image32.png"/><Relationship Id="rId7" Type="http://schemas.openxmlformats.org/officeDocument/2006/relationships/slide" Target="/ppt/slides/slide10.xml"/><Relationship Id="rId8" Type="http://schemas.openxmlformats.org/officeDocument/2006/relationships/image" Target="../media/image15.png"/><Relationship Id="rId10" Type="http://schemas.openxmlformats.org/officeDocument/2006/relationships/slide" Target="/ppt/slid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 Id="rId5" Type="http://schemas.openxmlformats.org/officeDocument/2006/relationships/slide" Target="/ppt/slides/slide26.xml"/><Relationship Id="rId6" Type="http://schemas.openxmlformats.org/officeDocument/2006/relationships/slide" Target="/ppt/slides/slide10.xml"/><Relationship Id="rId7" Type="http://schemas.openxmlformats.org/officeDocument/2006/relationships/image" Target="../media/image15.png"/><Relationship Id="rId8" Type="http://schemas.openxmlformats.org/officeDocument/2006/relationships/slide" Target="/ppt/slides/slide27.xml"/><Relationship Id="rId10" Type="http://schemas.openxmlformats.org/officeDocument/2006/relationships/slide" Target="/ppt/slid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slide" Target="/ppt/slides/slide27.xml"/><Relationship Id="rId5" Type="http://schemas.openxmlformats.org/officeDocument/2006/relationships/slide" Target="/ppt/slides/slide26.xml"/><Relationship Id="rId6" Type="http://schemas.openxmlformats.org/officeDocument/2006/relationships/image" Target="../media/image25.png"/><Relationship Id="rId7" Type="http://schemas.openxmlformats.org/officeDocument/2006/relationships/slide" Target="/ppt/slides/slide10.xml"/><Relationship Id="rId8" Type="http://schemas.openxmlformats.org/officeDocument/2006/relationships/image" Target="../media/image15.png"/><Relationship Id="rId10" Type="http://schemas.openxmlformats.org/officeDocument/2006/relationships/slide" Target="/ppt/slid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29.png"/><Relationship Id="rId5" Type="http://schemas.openxmlformats.org/officeDocument/2006/relationships/slide" Target="/ppt/slides/slide28.xml"/><Relationship Id="rId6" Type="http://schemas.openxmlformats.org/officeDocument/2006/relationships/slide" Target="/ppt/slides/slide10.xml"/><Relationship Id="rId7" Type="http://schemas.openxmlformats.org/officeDocument/2006/relationships/image" Target="../media/image15.png"/><Relationship Id="rId8" Type="http://schemas.openxmlformats.org/officeDocument/2006/relationships/slide" Target="/ppt/slides/slide29.xml"/><Relationship Id="rId10" Type="http://schemas.openxmlformats.org/officeDocument/2006/relationships/slide" Target="/ppt/slid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29.png"/><Relationship Id="rId9" Type="http://schemas.openxmlformats.org/officeDocument/2006/relationships/slide" Target="/ppt/slides/slide29.xml"/><Relationship Id="rId5" Type="http://schemas.openxmlformats.org/officeDocument/2006/relationships/slide" Target="/ppt/slides/slide28.xml"/><Relationship Id="rId6" Type="http://schemas.openxmlformats.org/officeDocument/2006/relationships/image" Target="../media/image27.png"/><Relationship Id="rId7" Type="http://schemas.openxmlformats.org/officeDocument/2006/relationships/slide" Target="/ppt/slides/slide10.xml"/><Relationship Id="rId8" Type="http://schemas.openxmlformats.org/officeDocument/2006/relationships/image" Target="../media/image15.png"/><Relationship Id="rId10"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drive.google.com/file/d/1tqo8QBQXd_dtPLXU-EFG3CN9pMyyY7XE/view" TargetMode="External"/><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36.png"/><Relationship Id="rId9" Type="http://schemas.openxmlformats.org/officeDocument/2006/relationships/image" Target="../media/image37.png"/><Relationship Id="rId5" Type="http://schemas.openxmlformats.org/officeDocument/2006/relationships/slide" Target="/ppt/slides/slide30.xml"/><Relationship Id="rId6" Type="http://schemas.openxmlformats.org/officeDocument/2006/relationships/slide" Target="/ppt/slides/slide10.xml"/><Relationship Id="rId7" Type="http://schemas.openxmlformats.org/officeDocument/2006/relationships/image" Target="../media/image15.png"/><Relationship Id="rId8" Type="http://schemas.openxmlformats.org/officeDocument/2006/relationships/slide" Target="/ppt/slides/slide31.xml"/><Relationship Id="rId10" Type="http://schemas.openxmlformats.org/officeDocument/2006/relationships/slide" Target="/ppt/slid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37.png"/><Relationship Id="rId9" Type="http://schemas.openxmlformats.org/officeDocument/2006/relationships/slide" Target="/ppt/slides/slide31.xml"/><Relationship Id="rId5" Type="http://schemas.openxmlformats.org/officeDocument/2006/relationships/slide" Target="/ppt/slides/slide30.xml"/><Relationship Id="rId6" Type="http://schemas.openxmlformats.org/officeDocument/2006/relationships/image" Target="../media/image36.png"/><Relationship Id="rId7" Type="http://schemas.openxmlformats.org/officeDocument/2006/relationships/slide" Target="/ppt/slides/slide10.xml"/><Relationship Id="rId8" Type="http://schemas.openxmlformats.org/officeDocument/2006/relationships/image" Target="../media/image15.png"/><Relationship Id="rId10" Type="http://schemas.openxmlformats.org/officeDocument/2006/relationships/slide" Target="/ppt/slid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9.png"/><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32.xml"/><Relationship Id="rId8" Type="http://schemas.openxmlformats.org/officeDocument/2006/relationships/slide" Target="/ppt/slides/slide33.xml"/><Relationship Id="rId10" Type="http://schemas.openxmlformats.org/officeDocument/2006/relationships/slide" Target="/ppt/slid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slide" Target="/ppt/slides/slide33.xml"/><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32.xml"/><Relationship Id="rId8" Type="http://schemas.openxmlformats.org/officeDocument/2006/relationships/image" Target="../media/image14.png"/><Relationship Id="rId10" Type="http://schemas.openxmlformats.org/officeDocument/2006/relationships/slide" Target="/ppt/slid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34.xml"/><Relationship Id="rId8" Type="http://schemas.openxmlformats.org/officeDocument/2006/relationships/slide" Target="/ppt/slides/slide35.xml"/><Relationship Id="rId10" Type="http://schemas.openxmlformats.org/officeDocument/2006/relationships/slide" Target="/ppt/slid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slide" Target="/ppt/slides/slide35.xml"/><Relationship Id="rId5" Type="http://schemas.openxmlformats.org/officeDocument/2006/relationships/slide" Target="/ppt/slides/slide11.xml"/><Relationship Id="rId6" Type="http://schemas.openxmlformats.org/officeDocument/2006/relationships/image" Target="../media/image11.png"/><Relationship Id="rId7" Type="http://schemas.openxmlformats.org/officeDocument/2006/relationships/slide" Target="/ppt/slides/slide34.xml"/><Relationship Id="rId8" Type="http://schemas.openxmlformats.org/officeDocument/2006/relationships/image" Target="../media/image1.png"/><Relationship Id="rId10" Type="http://schemas.openxmlformats.org/officeDocument/2006/relationships/slide" Target="/ppt/slid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slide" Target="/ppt/slides/slide36.xml"/><Relationship Id="rId5" Type="http://schemas.openxmlformats.org/officeDocument/2006/relationships/slide" Target="/ppt/slides/slide36.xml"/><Relationship Id="rId6" Type="http://schemas.openxmlformats.org/officeDocument/2006/relationships/slide" Target="/ppt/slides/slide11.xml"/><Relationship Id="rId7" Type="http://schemas.openxmlformats.org/officeDocument/2006/relationships/image" Target="../media/image11.png"/><Relationship Id="rId8" Type="http://schemas.openxmlformats.org/officeDocument/2006/relationships/slide" Target="/ppt/slides/slide4.xml"/><Relationship Id="rId10" Type="http://schemas.openxmlformats.org/officeDocument/2006/relationships/image" Target="../media/image8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86.png"/><Relationship Id="rId5" Type="http://schemas.openxmlformats.org/officeDocument/2006/relationships/slide" Target="/ppt/slid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7.xml"/><Relationship Id="rId4" Type="http://schemas.openxmlformats.org/officeDocument/2006/relationships/slide" Target="/ppt/slides/slide7.xml"/><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image" Target="../media/image78.png"/><Relationship Id="rId8" Type="http://schemas.openxmlformats.org/officeDocument/2006/relationships/hyperlink" Target="https://www.icagile.com/agile-certific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6.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20" Type="http://schemas.openxmlformats.org/officeDocument/2006/relationships/slide" Target="/ppt/slides/slide20.xml"/><Relationship Id="rId22" Type="http://schemas.openxmlformats.org/officeDocument/2006/relationships/slide" Target="/ppt/slides/slide10.xml"/><Relationship Id="rId21" Type="http://schemas.openxmlformats.org/officeDocument/2006/relationships/image" Target="../media/image6.png"/><Relationship Id="rId24" Type="http://schemas.openxmlformats.org/officeDocument/2006/relationships/slide" Target="/ppt/slides/slide19.xml"/><Relationship Id="rId23"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15.xml"/><Relationship Id="rId4" Type="http://schemas.openxmlformats.org/officeDocument/2006/relationships/image" Target="../media/image2.png"/><Relationship Id="rId9" Type="http://schemas.openxmlformats.org/officeDocument/2006/relationships/slide" Target="/ppt/slides/slide11.xml"/><Relationship Id="rId26" Type="http://schemas.openxmlformats.org/officeDocument/2006/relationships/slide" Target="/ppt/slides/slide21.xml"/><Relationship Id="rId25" Type="http://schemas.openxmlformats.org/officeDocument/2006/relationships/image" Target="../media/image13.png"/><Relationship Id="rId28" Type="http://schemas.openxmlformats.org/officeDocument/2006/relationships/slide" Target="/ppt/slides/slide4.xml"/><Relationship Id="rId27" Type="http://schemas.openxmlformats.org/officeDocument/2006/relationships/image" Target="../media/image20.png"/><Relationship Id="rId5" Type="http://schemas.openxmlformats.org/officeDocument/2006/relationships/slide" Target="/ppt/slides/slide17.xml"/><Relationship Id="rId6" Type="http://schemas.openxmlformats.org/officeDocument/2006/relationships/image" Target="../media/image23.png"/><Relationship Id="rId29" Type="http://schemas.openxmlformats.org/officeDocument/2006/relationships/image" Target="../media/image10.png"/><Relationship Id="rId7" Type="http://schemas.openxmlformats.org/officeDocument/2006/relationships/slide" Target="/ppt/slides/slide16.xml"/><Relationship Id="rId8" Type="http://schemas.openxmlformats.org/officeDocument/2006/relationships/image" Target="../media/image4.png"/><Relationship Id="rId11" Type="http://schemas.openxmlformats.org/officeDocument/2006/relationships/slide" Target="/ppt/slides/slide11.xml"/><Relationship Id="rId10" Type="http://schemas.openxmlformats.org/officeDocument/2006/relationships/image" Target="../media/image11.png"/><Relationship Id="rId13" Type="http://schemas.openxmlformats.org/officeDocument/2006/relationships/image" Target="../media/image5.png"/><Relationship Id="rId12" Type="http://schemas.openxmlformats.org/officeDocument/2006/relationships/slide" Target="/ppt/slides/slide12.xml"/><Relationship Id="rId15" Type="http://schemas.openxmlformats.org/officeDocument/2006/relationships/image" Target="../media/image62.png"/><Relationship Id="rId14" Type="http://schemas.openxmlformats.org/officeDocument/2006/relationships/slide" Target="/ppt/slides/slide13.xml"/><Relationship Id="rId17" Type="http://schemas.openxmlformats.org/officeDocument/2006/relationships/image" Target="../media/image66.png"/><Relationship Id="rId16" Type="http://schemas.openxmlformats.org/officeDocument/2006/relationships/slide" Target="/ppt/slides/slide14.xml"/><Relationship Id="rId19" Type="http://schemas.openxmlformats.org/officeDocument/2006/relationships/image" Target="../media/image7.png"/><Relationship Id="rId18" Type="http://schemas.openxmlformats.org/officeDocument/2006/relationships/slide" Target="/ppt/slides/slide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6.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http://drive.google.com/file/d/1C41U1qOvmZXQ1EipQlr2xLxtcyEf3hvA/view" TargetMode="External"/><Relationship Id="rId4" Type="http://schemas.openxmlformats.org/officeDocument/2006/relationships/image" Target="../media/image77.jpg"/></Relationships>
</file>

<file path=ppt/slides/_rels/slide6.xml.rels><?xml version="1.0" encoding="UTF-8" standalone="yes"?><Relationships xmlns="http://schemas.openxmlformats.org/package/2006/relationships"><Relationship Id="rId20" Type="http://schemas.openxmlformats.org/officeDocument/2006/relationships/image" Target="../media/image8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11.xml"/><Relationship Id="rId4" Type="http://schemas.openxmlformats.org/officeDocument/2006/relationships/image" Target="../media/image11.png"/><Relationship Id="rId9" Type="http://schemas.openxmlformats.org/officeDocument/2006/relationships/slide" Target="/ppt/slides/slide11.xml"/><Relationship Id="rId5" Type="http://schemas.openxmlformats.org/officeDocument/2006/relationships/slide" Target="/ppt/slides/slide34.xml"/><Relationship Id="rId6" Type="http://schemas.openxmlformats.org/officeDocument/2006/relationships/image" Target="../media/image1.png"/><Relationship Id="rId7" Type="http://schemas.openxmlformats.org/officeDocument/2006/relationships/slide" Target="/ppt/slides/slide35.xml"/><Relationship Id="rId8" Type="http://schemas.openxmlformats.org/officeDocument/2006/relationships/image" Target="../media/image12.png"/><Relationship Id="rId11" Type="http://schemas.openxmlformats.org/officeDocument/2006/relationships/image" Target="../media/image14.png"/><Relationship Id="rId10" Type="http://schemas.openxmlformats.org/officeDocument/2006/relationships/slide" Target="/ppt/slides/slide32.xml"/><Relationship Id="rId13" Type="http://schemas.openxmlformats.org/officeDocument/2006/relationships/image" Target="../media/image19.png"/><Relationship Id="rId12" Type="http://schemas.openxmlformats.org/officeDocument/2006/relationships/slide" Target="/ppt/slides/slide33.xml"/><Relationship Id="rId15" Type="http://schemas.openxmlformats.org/officeDocument/2006/relationships/image" Target="../media/image24.png"/><Relationship Id="rId14" Type="http://schemas.openxmlformats.org/officeDocument/2006/relationships/slide" Target="/ppt/slides/slide36.xml"/><Relationship Id="rId17" Type="http://schemas.openxmlformats.org/officeDocument/2006/relationships/slide" Target="/ppt/slides/slide4.xml"/><Relationship Id="rId16" Type="http://schemas.openxmlformats.org/officeDocument/2006/relationships/slide" Target="/ppt/slides/slide11.xml"/><Relationship Id="rId19" Type="http://schemas.openxmlformats.org/officeDocument/2006/relationships/slide" Target="/ppt/slides/slide23.xml"/><Relationship Id="rId18" Type="http://schemas.openxmlformats.org/officeDocument/2006/relationships/image" Target="../media/image22.png"/></Relationships>
</file>

<file path=ppt/slides/_rels/slide7.xml.rels><?xml version="1.0" encoding="UTF-8" standalone="yes"?><Relationships xmlns="http://schemas.openxmlformats.org/package/2006/relationships"><Relationship Id="rId2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26.xml"/><Relationship Id="rId4" Type="http://schemas.openxmlformats.org/officeDocument/2006/relationships/image" Target="../media/image25.png"/><Relationship Id="rId9" Type="http://schemas.openxmlformats.org/officeDocument/2006/relationships/slide" Target="/ppt/slides/slide24.xml"/><Relationship Id="rId5" Type="http://schemas.openxmlformats.org/officeDocument/2006/relationships/slide" Target="/ppt/slides/slide10.xml"/><Relationship Id="rId6" Type="http://schemas.openxmlformats.org/officeDocument/2006/relationships/image" Target="../media/image15.png"/><Relationship Id="rId7" Type="http://schemas.openxmlformats.org/officeDocument/2006/relationships/slide" Target="/ppt/slides/slide27.xml"/><Relationship Id="rId8" Type="http://schemas.openxmlformats.org/officeDocument/2006/relationships/image" Target="../media/image21.png"/><Relationship Id="rId11" Type="http://schemas.openxmlformats.org/officeDocument/2006/relationships/slide" Target="/ppt/slides/slide10.xml"/><Relationship Id="rId10" Type="http://schemas.openxmlformats.org/officeDocument/2006/relationships/image" Target="../media/image32.png"/><Relationship Id="rId13" Type="http://schemas.openxmlformats.org/officeDocument/2006/relationships/image" Target="../media/image26.png"/><Relationship Id="rId12" Type="http://schemas.openxmlformats.org/officeDocument/2006/relationships/slide" Target="/ppt/slides/slide25.xml"/><Relationship Id="rId15" Type="http://schemas.openxmlformats.org/officeDocument/2006/relationships/image" Target="../media/image43.png"/><Relationship Id="rId14" Type="http://schemas.openxmlformats.org/officeDocument/2006/relationships/slide" Target="/ppt/slides/slide22.xml"/><Relationship Id="rId17" Type="http://schemas.openxmlformats.org/officeDocument/2006/relationships/slide" Target="/ppt/slides/slide4.xml"/><Relationship Id="rId16" Type="http://schemas.openxmlformats.org/officeDocument/2006/relationships/slide" Target="/ppt/slides/slide10.xml"/><Relationship Id="rId19" Type="http://schemas.openxmlformats.org/officeDocument/2006/relationships/image" Target="../media/image84.png"/><Relationship Id="rId18" Type="http://schemas.openxmlformats.org/officeDocument/2006/relationships/slide" Target="/ppt/slides/slide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30.xml"/><Relationship Id="rId4" Type="http://schemas.openxmlformats.org/officeDocument/2006/relationships/image" Target="../media/image36.png"/><Relationship Id="rId9" Type="http://schemas.openxmlformats.org/officeDocument/2006/relationships/slide" Target="/ppt/slides/slide28.xml"/><Relationship Id="rId5" Type="http://schemas.openxmlformats.org/officeDocument/2006/relationships/slide" Target="/ppt/slides/slide10.xml"/><Relationship Id="rId6" Type="http://schemas.openxmlformats.org/officeDocument/2006/relationships/image" Target="../media/image15.png"/><Relationship Id="rId7" Type="http://schemas.openxmlformats.org/officeDocument/2006/relationships/slide" Target="/ppt/slides/slide31.xml"/><Relationship Id="rId8" Type="http://schemas.openxmlformats.org/officeDocument/2006/relationships/image" Target="../media/image37.png"/><Relationship Id="rId11" Type="http://schemas.openxmlformats.org/officeDocument/2006/relationships/slide" Target="/ppt/slides/slide10.xml"/><Relationship Id="rId10" Type="http://schemas.openxmlformats.org/officeDocument/2006/relationships/image" Target="../media/image27.png"/><Relationship Id="rId13" Type="http://schemas.openxmlformats.org/officeDocument/2006/relationships/image" Target="../media/image29.png"/><Relationship Id="rId12" Type="http://schemas.openxmlformats.org/officeDocument/2006/relationships/slide" Target="/ppt/slides/slide29.xml"/><Relationship Id="rId15" Type="http://schemas.openxmlformats.org/officeDocument/2006/relationships/image" Target="../media/image30.png"/><Relationship Id="rId14" Type="http://schemas.openxmlformats.org/officeDocument/2006/relationships/slide" Target="/ppt/slid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slide" Target="/ppt/slides/slide40.xml"/><Relationship Id="rId9" Type="http://schemas.openxmlformats.org/officeDocument/2006/relationships/image" Target="../media/image41.png"/><Relationship Id="rId5" Type="http://schemas.openxmlformats.org/officeDocument/2006/relationships/image" Target="../media/image28.png"/><Relationship Id="rId6" Type="http://schemas.openxmlformats.org/officeDocument/2006/relationships/slide" Target="/ppt/slides/slide41.xml"/><Relationship Id="rId7" Type="http://schemas.openxmlformats.org/officeDocument/2006/relationships/image" Target="../media/image31.png"/><Relationship Id="rId8" Type="http://schemas.openxmlformats.org/officeDocument/2006/relationships/slide" Target="/ppt/slides/slide38.xml"/><Relationship Id="rId11" Type="http://schemas.openxmlformats.org/officeDocument/2006/relationships/image" Target="../media/image39.png"/><Relationship Id="rId10" Type="http://schemas.openxmlformats.org/officeDocument/2006/relationships/slide" Target="/ppt/slides/slide39.xml"/><Relationship Id="rId13" Type="http://schemas.openxmlformats.org/officeDocument/2006/relationships/image" Target="../media/image35.png"/><Relationship Id="rId12" Type="http://schemas.openxmlformats.org/officeDocument/2006/relationships/slide" Target="/ppt/slides/slide43.xml"/><Relationship Id="rId15" Type="http://schemas.openxmlformats.org/officeDocument/2006/relationships/image" Target="../media/image33.png"/><Relationship Id="rId14" Type="http://schemas.openxmlformats.org/officeDocument/2006/relationships/slide" Target="/ppt/slides/slide44.xml"/><Relationship Id="rId17" Type="http://schemas.openxmlformats.org/officeDocument/2006/relationships/image" Target="../media/image81.png"/><Relationship Id="rId16" Type="http://schemas.openxmlformats.org/officeDocument/2006/relationships/slide" Target="/ppt/slides/slide4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0810829d87_4_0"/>
          <p:cNvSpPr/>
          <p:nvPr/>
        </p:nvSpPr>
        <p:spPr>
          <a:xfrm>
            <a:off x="-125" y="-79075"/>
            <a:ext cx="12192000" cy="6952800"/>
          </a:xfrm>
          <a:prstGeom prst="rect">
            <a:avLst/>
          </a:prstGeom>
          <a:solidFill>
            <a:srgbClr val="003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 name="Google Shape;85;g10810829d87_4_0"/>
          <p:cNvPicPr preferRelativeResize="0"/>
          <p:nvPr/>
        </p:nvPicPr>
        <p:blipFill rotWithShape="1">
          <a:blip r:embed="rId3">
            <a:alphaModFix/>
          </a:blip>
          <a:srcRect b="0" l="0" r="0" t="0"/>
          <a:stretch/>
        </p:blipFill>
        <p:spPr>
          <a:xfrm>
            <a:off x="3007400" y="2961821"/>
            <a:ext cx="6177199" cy="2980475"/>
          </a:xfrm>
          <a:prstGeom prst="rect">
            <a:avLst/>
          </a:prstGeom>
          <a:noFill/>
          <a:ln>
            <a:noFill/>
          </a:ln>
        </p:spPr>
      </p:pic>
      <p:sp>
        <p:nvSpPr>
          <p:cNvPr id="86" name="Google Shape;86;g10810829d87_4_0"/>
          <p:cNvSpPr txBox="1"/>
          <p:nvPr/>
        </p:nvSpPr>
        <p:spPr>
          <a:xfrm>
            <a:off x="1710307" y="1031676"/>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THIS COURSE IS ACCREDITED BY</a:t>
            </a:r>
            <a:endParaRPr b="1" i="0" sz="40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0" name="Shape 290"/>
        <p:cNvGrpSpPr/>
        <p:nvPr/>
      </p:nvGrpSpPr>
      <p:grpSpPr>
        <a:xfrm>
          <a:off x="0" y="0"/>
          <a:ext cx="0" cy="0"/>
          <a:chOff x="0" y="0"/>
          <a:chExt cx="0" cy="0"/>
        </a:xfrm>
      </p:grpSpPr>
      <p:pic>
        <p:nvPicPr>
          <p:cNvPr id="291" name="Google Shape;291;p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92" name="Google Shape;292;p7"/>
          <p:cNvPicPr preferRelativeResize="0"/>
          <p:nvPr/>
        </p:nvPicPr>
        <p:blipFill rotWithShape="1">
          <a:blip r:embed="rId4">
            <a:alphaModFix/>
          </a:blip>
          <a:srcRect b="0" l="0" r="0" t="0"/>
          <a:stretch/>
        </p:blipFill>
        <p:spPr>
          <a:xfrm>
            <a:off x="538105" y="187612"/>
            <a:ext cx="2116195" cy="2364665"/>
          </a:xfrm>
          <a:prstGeom prst="rect">
            <a:avLst/>
          </a:prstGeom>
          <a:noFill/>
          <a:ln>
            <a:noFill/>
          </a:ln>
        </p:spPr>
      </p:pic>
      <p:sp>
        <p:nvSpPr>
          <p:cNvPr id="293" name="Google Shape;293;p7"/>
          <p:cNvSpPr txBox="1"/>
          <p:nvPr/>
        </p:nvSpPr>
        <p:spPr>
          <a:xfrm>
            <a:off x="2823632" y="1016001"/>
            <a:ext cx="877132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Fundamentals</a:t>
            </a: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94" name="Google Shape;294;p7"/>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295" name="Google Shape;295;p7"/>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296" name="Google Shape;296;p7"/>
          <p:cNvSpPr txBox="1"/>
          <p:nvPr/>
        </p:nvSpPr>
        <p:spPr>
          <a:xfrm>
            <a:off x="7102214" y="5567950"/>
            <a:ext cx="3978900" cy="7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50" u="none" cap="none" strike="noStrike">
                <a:solidFill>
                  <a:schemeClr val="dk1"/>
                </a:solidFill>
                <a:latin typeface="Roboto"/>
                <a:ea typeface="Roboto"/>
                <a:cs typeface="Roboto"/>
                <a:sym typeface="Roboto"/>
              </a:rPr>
              <a:t>Professionals who are in technical and product roles and are starting their agile learning journey.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97" name="Google Shape;297;p7"/>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Origins of Agile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Establishing the Agile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Incremental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Product Adaptation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98" name="Google Shape;298;p7"/>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Fundamentals (ICP) is an industry-recognized credential that demonstrates an understanding of the Agile mindset, values, principles, and foundational concepts. Professionals are grounded in what it means to "be agile while doing agile" and achieve organizational agility without specific focus on any single agile methodology or framework (i.e. Scrum, Kanban, XP, DSDM, SAFe, etc.). </a:t>
            </a:r>
            <a:endParaRPr b="0" i="0" sz="1400" u="none" cap="none" strike="noStrike">
              <a:solidFill>
                <a:srgbClr val="000000"/>
              </a:solidFill>
              <a:latin typeface="Arial"/>
              <a:ea typeface="Arial"/>
              <a:cs typeface="Arial"/>
              <a:sym typeface="Arial"/>
            </a:endParaRPr>
          </a:p>
        </p:txBody>
      </p:sp>
      <p:sp>
        <p:nvSpPr>
          <p:cNvPr id="299" name="Google Shape;299;p7"/>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00" name="Google Shape;300;p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5"/>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4" name="Shape 304"/>
        <p:cNvGrpSpPr/>
        <p:nvPr/>
      </p:nvGrpSpPr>
      <p:grpSpPr>
        <a:xfrm>
          <a:off x="0" y="0"/>
          <a:ext cx="0" cy="0"/>
          <a:chOff x="0" y="0"/>
          <a:chExt cx="0" cy="0"/>
        </a:xfrm>
      </p:grpSpPr>
      <p:pic>
        <p:nvPicPr>
          <p:cNvPr id="305" name="Google Shape;305;p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06" name="Google Shape;306;p8"/>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07" name="Google Shape;307;p8"/>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Business Agility Foundations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08" name="Google Shape;308;p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09" name="Google Shape;309;p8"/>
          <p:cNvSpPr txBox="1"/>
          <p:nvPr/>
        </p:nvSpPr>
        <p:spPr>
          <a:xfrm>
            <a:off x="69855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10" name="Google Shape;310;p8"/>
          <p:cNvSpPr txBox="1"/>
          <p:nvPr/>
        </p:nvSpPr>
        <p:spPr>
          <a:xfrm>
            <a:off x="7026028" y="5567950"/>
            <a:ext cx="42873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350" u="none" cap="none" strike="noStrike">
                <a:solidFill>
                  <a:schemeClr val="dk1"/>
                </a:solidFill>
                <a:latin typeface="Roboto"/>
                <a:ea typeface="Roboto"/>
                <a:cs typeface="Roboto"/>
                <a:sym typeface="Roboto"/>
              </a:rPr>
              <a:t>Professionals who are in business-focused roles and are starting their agile learning journey.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50" u="none" cap="none" strike="noStrike">
              <a:solidFill>
                <a:schemeClr val="dk1"/>
              </a:solidFill>
              <a:latin typeface="Roboto"/>
              <a:ea typeface="Roboto"/>
              <a:cs typeface="Roboto"/>
              <a:sym typeface="Roboto"/>
            </a:endParaRPr>
          </a:p>
        </p:txBody>
      </p:sp>
      <p:sp>
        <p:nvSpPr>
          <p:cNvPr id="311" name="Google Shape;311;p8"/>
          <p:cNvSpPr txBox="1"/>
          <p:nvPr/>
        </p:nvSpPr>
        <p:spPr>
          <a:xfrm>
            <a:off x="70383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Need for Business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Developing a Growth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Implementing and Sustaining Business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Action Plans and Tools to Accelerate Business Agility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12" name="Google Shape;312;p8"/>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Achieving the ICAgile Certified Professional in Business Agility Foundations (ICP-BAF) demonstrates an ability to articulate the values, principles, and dimensions of business agility. Business agilists can formulate an action plan for applying agility in their workplaces and can appraise and use a variety of frameworks, tools, and techniques to jumpstart the organizational and individual transformation towards a more responsive, value-driven reality.</a:t>
            </a:r>
            <a:endParaRPr b="0" i="0" sz="1400" u="none" cap="none" strike="noStrike">
              <a:solidFill>
                <a:srgbClr val="000000"/>
              </a:solidFill>
              <a:latin typeface="Arial"/>
              <a:ea typeface="Arial"/>
              <a:cs typeface="Arial"/>
              <a:sym typeface="Arial"/>
            </a:endParaRPr>
          </a:p>
        </p:txBody>
      </p:sp>
      <p:sp>
        <p:nvSpPr>
          <p:cNvPr id="313" name="Google Shape;313;p8"/>
          <p:cNvSpPr txBox="1"/>
          <p:nvPr/>
        </p:nvSpPr>
        <p:spPr>
          <a:xfrm>
            <a:off x="69855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14" name="Google Shape;314;p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5"/>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8" name="Shape 318"/>
        <p:cNvGrpSpPr/>
        <p:nvPr/>
      </p:nvGrpSpPr>
      <p:grpSpPr>
        <a:xfrm>
          <a:off x="0" y="0"/>
          <a:ext cx="0" cy="0"/>
          <a:chOff x="0" y="0"/>
          <a:chExt cx="0" cy="0"/>
        </a:xfrm>
      </p:grpSpPr>
      <p:pic>
        <p:nvPicPr>
          <p:cNvPr id="319" name="Google Shape;319;p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20" name="Google Shape;320;p9"/>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21" name="Google Shape;321;p9"/>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Leading with Agility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22" name="Google Shape;322;p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23" name="Google Shape;323;p9"/>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24" name="Google Shape;324;p9"/>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25" name="Google Shape;325;p9"/>
          <p:cNvSpPr txBox="1"/>
          <p:nvPr/>
        </p:nvSpPr>
        <p:spPr>
          <a:xfrm>
            <a:off x="7102214" y="5567950"/>
            <a:ext cx="382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Leaders and emerging leaders at all career and organizational levels.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26" name="Google Shape;326;p9"/>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27" name="Google Shape;327;p9"/>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Organizational Agility Capability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Styles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Emotional Intelligence in Relationships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 as Agent of Transformation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28" name="Google Shape;328;p9"/>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knowledge-based designation is an industry-recognized credential that demonstrates knowledge of the key aspects of organizational agility capability and agile leadership. It verifies a firm grasp of the core skills for developing personal agility, relationship agility, and leading change and transformation.</a:t>
            </a:r>
            <a:endParaRPr b="0" i="0" sz="1400" u="none" cap="none" strike="noStrike">
              <a:solidFill>
                <a:srgbClr val="000000"/>
              </a:solidFill>
              <a:latin typeface="Arial"/>
              <a:ea typeface="Arial"/>
              <a:cs typeface="Arial"/>
              <a:sym typeface="Arial"/>
            </a:endParaRPr>
          </a:p>
        </p:txBody>
      </p:sp>
      <p:pic>
        <p:nvPicPr>
          <p:cNvPr id="329" name="Google Shape;329;p9">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30" name="Google Shape;330;p9">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331" name="Google Shape;331;p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32" name="Google Shape;332;p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33" name="Google Shape;333;p9"/>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34" name="Google Shape;334;p9">
            <a:hlinkClick action="ppaction://hlinksldjump" r:id="rId8"/>
          </p:cNvPr>
          <p:cNvPicPr preferRelativeResize="0"/>
          <p:nvPr/>
        </p:nvPicPr>
        <p:blipFill rotWithShape="1">
          <a:blip r:embed="rId9">
            <a:alphaModFix/>
          </a:blip>
          <a:srcRect b="0" l="0" r="0" t="0"/>
          <a:stretch/>
        </p:blipFill>
        <p:spPr>
          <a:xfrm>
            <a:off x="3654986" y="5351666"/>
            <a:ext cx="1048368" cy="1171461"/>
          </a:xfrm>
          <a:prstGeom prst="rect">
            <a:avLst/>
          </a:prstGeom>
          <a:noFill/>
          <a:ln>
            <a:noFill/>
          </a:ln>
        </p:spPr>
      </p:pic>
      <p:pic>
        <p:nvPicPr>
          <p:cNvPr id="335" name="Google Shape;335;p9">
            <a:hlinkClick action="ppaction://hlinksldjump" r:id="rId10"/>
          </p:cNvPr>
          <p:cNvPicPr preferRelativeResize="0"/>
          <p:nvPr/>
        </p:nvPicPr>
        <p:blipFill rotWithShape="1">
          <a:blip r:embed="rId11">
            <a:alphaModFix/>
          </a:blip>
          <a:srcRect b="0" l="2785" r="2784" t="0"/>
          <a:stretch/>
        </p:blipFill>
        <p:spPr>
          <a:xfrm>
            <a:off x="5372583" y="5319629"/>
            <a:ext cx="1048367" cy="1171461"/>
          </a:xfrm>
          <a:prstGeom prst="rect">
            <a:avLst/>
          </a:prstGeom>
          <a:noFill/>
          <a:ln>
            <a:noFill/>
          </a:ln>
        </p:spPr>
      </p:pic>
      <p:sp>
        <p:nvSpPr>
          <p:cNvPr id="336" name="Google Shape;336;p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0" name="Shape 340"/>
        <p:cNvGrpSpPr/>
        <p:nvPr/>
      </p:nvGrpSpPr>
      <p:grpSpPr>
        <a:xfrm>
          <a:off x="0" y="0"/>
          <a:ext cx="0" cy="0"/>
          <a:chOff x="0" y="0"/>
          <a:chExt cx="0" cy="0"/>
        </a:xfrm>
      </p:grpSpPr>
      <p:pic>
        <p:nvPicPr>
          <p:cNvPr id="341" name="Google Shape;341;p1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42" name="Google Shape;342;p10"/>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43" name="Google Shape;343;p10"/>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People Development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44" name="Google Shape;344;p10"/>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45" name="Google Shape;345;p10"/>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46" name="Google Shape;346;p10"/>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People as the Catalyst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Cultivating a Culture of Learning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Hire to Elevate, not Delegate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at Every Level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47" name="Google Shape;347;p10"/>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designation demonstrates a leader’s commitment to grow others and to create environments in their organization where individuals, teams, and teams of teams thrive. They understand the importance of creating a container of generative learning to enable people, the organization and its agility.  </a:t>
            </a:r>
            <a:endParaRPr b="0" i="0" sz="1400" u="none" cap="none" strike="noStrike">
              <a:solidFill>
                <a:srgbClr val="000000"/>
              </a:solidFill>
              <a:latin typeface="Arial"/>
              <a:ea typeface="Arial"/>
              <a:cs typeface="Arial"/>
              <a:sym typeface="Arial"/>
            </a:endParaRPr>
          </a:p>
        </p:txBody>
      </p:sp>
      <p:pic>
        <p:nvPicPr>
          <p:cNvPr id="348" name="Google Shape;348;p10">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49" name="Google Shape;349;p10">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350" name="Google Shape;350;p10"/>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51" name="Google Shape;351;p10"/>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52" name="Google Shape;352;p10"/>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53" name="Google Shape;353;p10">
            <a:hlinkClick action="ppaction://hlinksldjump" r:id="rId9"/>
          </p:cNvPr>
          <p:cNvPicPr preferRelativeResize="0"/>
          <p:nvPr/>
        </p:nvPicPr>
        <p:blipFill rotWithShape="1">
          <a:blip r:embed="rId4">
            <a:alphaModFix/>
          </a:blip>
          <a:srcRect b="0" l="0" r="0" t="0"/>
          <a:stretch/>
        </p:blipFill>
        <p:spPr>
          <a:xfrm>
            <a:off x="3633686" y="5319629"/>
            <a:ext cx="1048368" cy="1171461"/>
          </a:xfrm>
          <a:prstGeom prst="rect">
            <a:avLst/>
          </a:prstGeom>
          <a:noFill/>
          <a:ln>
            <a:noFill/>
          </a:ln>
        </p:spPr>
      </p:pic>
      <p:pic>
        <p:nvPicPr>
          <p:cNvPr id="354" name="Google Shape;354;p10">
            <a:hlinkClick action="ppaction://hlinksldjump" r:id="rId10"/>
          </p:cNvPr>
          <p:cNvPicPr preferRelativeResize="0"/>
          <p:nvPr/>
        </p:nvPicPr>
        <p:blipFill rotWithShape="1">
          <a:blip r:embed="rId11">
            <a:alphaModFix/>
          </a:blip>
          <a:srcRect b="0" l="2785" r="2784" t="0"/>
          <a:stretch/>
        </p:blipFill>
        <p:spPr>
          <a:xfrm>
            <a:off x="5372583" y="5319629"/>
            <a:ext cx="1048367" cy="1171461"/>
          </a:xfrm>
          <a:prstGeom prst="rect">
            <a:avLst/>
          </a:prstGeom>
          <a:noFill/>
          <a:ln>
            <a:noFill/>
          </a:ln>
        </p:spPr>
      </p:pic>
      <p:sp>
        <p:nvSpPr>
          <p:cNvPr id="355" name="Google Shape;355;p10"/>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56" name="Google Shape;356;p10"/>
          <p:cNvSpPr txBox="1"/>
          <p:nvPr/>
        </p:nvSpPr>
        <p:spPr>
          <a:xfrm>
            <a:off x="7102214" y="5567950"/>
            <a:ext cx="382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Leaders and emerging leaders at all career and organizational levels.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57" name="Google Shape;357;p10"/>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58" name="Google Shape;358;p1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2" name="Shape 362"/>
        <p:cNvGrpSpPr/>
        <p:nvPr/>
      </p:nvGrpSpPr>
      <p:grpSpPr>
        <a:xfrm>
          <a:off x="0" y="0"/>
          <a:ext cx="0" cy="0"/>
          <a:chOff x="0" y="0"/>
          <a:chExt cx="0" cy="0"/>
        </a:xfrm>
      </p:grpSpPr>
      <p:pic>
        <p:nvPicPr>
          <p:cNvPr id="363" name="Google Shape;363;g11b180a8e7a_0_7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64" name="Google Shape;364;g11b180a8e7a_0_77"/>
          <p:cNvPicPr preferRelativeResize="0"/>
          <p:nvPr/>
        </p:nvPicPr>
        <p:blipFill rotWithShape="1">
          <a:blip r:embed="rId4">
            <a:alphaModFix/>
          </a:blip>
          <a:srcRect b="0" l="2785" r="2784" t="0"/>
          <a:stretch/>
        </p:blipFill>
        <p:spPr>
          <a:xfrm>
            <a:off x="538105" y="187612"/>
            <a:ext cx="2116193" cy="2364665"/>
          </a:xfrm>
          <a:prstGeom prst="rect">
            <a:avLst/>
          </a:prstGeom>
          <a:noFill/>
          <a:ln>
            <a:noFill/>
          </a:ln>
        </p:spPr>
      </p:pic>
      <p:sp>
        <p:nvSpPr>
          <p:cNvPr id="365" name="Google Shape;365;g11b180a8e7a_0_77"/>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Expert in Agility in Leadership</a:t>
            </a:r>
            <a:endParaRPr b="0" i="0" sz="4000" u="none" cap="none" strike="noStrike">
              <a:solidFill>
                <a:schemeClr val="dk1"/>
              </a:solidFill>
              <a:latin typeface="Roboto"/>
              <a:ea typeface="Roboto"/>
              <a:cs typeface="Roboto"/>
              <a:sym typeface="Roboto"/>
            </a:endParaRPr>
          </a:p>
        </p:txBody>
      </p:sp>
      <p:sp>
        <p:nvSpPr>
          <p:cNvPr id="366" name="Google Shape;366;g11b180a8e7a_0_77"/>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67" name="Google Shape;367;g11b180a8e7a_0_77"/>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68" name="Google Shape;368;g11b180a8e7a_0_77"/>
          <p:cNvSpPr txBox="1"/>
          <p:nvPr/>
        </p:nvSpPr>
        <p:spPr>
          <a:xfrm>
            <a:off x="7114560" y="3287714"/>
            <a:ext cx="4710600" cy="738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ICE-AL is currently being developed by our community of thought leaders.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69" name="Google Shape;369;g11b180a8e7a_0_77"/>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Some of the key competencies covered by this certification will include building adaptive capability in organizations, leading people and managing systems through complexity and uncertainty, and developing leadership in others.</a:t>
            </a:r>
            <a:endParaRPr b="0" i="0" sz="1400" u="none" cap="none" strike="noStrike">
              <a:solidFill>
                <a:srgbClr val="000000"/>
              </a:solidFill>
              <a:latin typeface="Arial"/>
              <a:ea typeface="Arial"/>
              <a:cs typeface="Arial"/>
              <a:sym typeface="Arial"/>
            </a:endParaRPr>
          </a:p>
        </p:txBody>
      </p:sp>
      <p:pic>
        <p:nvPicPr>
          <p:cNvPr id="370" name="Google Shape;370;g11b180a8e7a_0_77">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71" name="Google Shape;371;g11b180a8e7a_0_77">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372" name="Google Shape;372;g11b180a8e7a_0_7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73" name="Google Shape;373;g11b180a8e7a_0_77"/>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74" name="Google Shape;374;g11b180a8e7a_0_77"/>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75" name="Google Shape;375;g11b180a8e7a_0_77">
            <a:hlinkClick action="ppaction://hlinksldjump" r:id="rId9"/>
          </p:cNvPr>
          <p:cNvPicPr preferRelativeResize="0"/>
          <p:nvPr/>
        </p:nvPicPr>
        <p:blipFill rotWithShape="1">
          <a:blip r:embed="rId10">
            <a:alphaModFix/>
          </a:blip>
          <a:srcRect b="0" l="0" r="0" t="0"/>
          <a:stretch/>
        </p:blipFill>
        <p:spPr>
          <a:xfrm>
            <a:off x="3633686" y="5319629"/>
            <a:ext cx="1048368" cy="1171461"/>
          </a:xfrm>
          <a:prstGeom prst="rect">
            <a:avLst/>
          </a:prstGeom>
          <a:noFill/>
          <a:ln>
            <a:noFill/>
          </a:ln>
        </p:spPr>
      </p:pic>
      <p:pic>
        <p:nvPicPr>
          <p:cNvPr id="376" name="Google Shape;376;g11b180a8e7a_0_77">
            <a:hlinkClick action="ppaction://hlinksldjump" r:id="rId11"/>
          </p:cNvPr>
          <p:cNvPicPr preferRelativeResize="0"/>
          <p:nvPr/>
        </p:nvPicPr>
        <p:blipFill rotWithShape="1">
          <a:blip r:embed="rId4">
            <a:alphaModFix/>
          </a:blip>
          <a:srcRect b="0" l="2785" r="2784" t="0"/>
          <a:stretch/>
        </p:blipFill>
        <p:spPr>
          <a:xfrm>
            <a:off x="5372583" y="5319629"/>
            <a:ext cx="1048367" cy="1171461"/>
          </a:xfrm>
          <a:prstGeom prst="rect">
            <a:avLst/>
          </a:prstGeom>
          <a:noFill/>
          <a:ln>
            <a:noFill/>
          </a:ln>
        </p:spPr>
      </p:pic>
      <p:sp>
        <p:nvSpPr>
          <p:cNvPr id="377" name="Google Shape;377;g11b180a8e7a_0_77"/>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78" name="Google Shape;378;g11b180a8e7a_0_77"/>
          <p:cNvSpPr txBox="1"/>
          <p:nvPr/>
        </p:nvSpPr>
        <p:spPr>
          <a:xfrm>
            <a:off x="7102228" y="5567950"/>
            <a:ext cx="4723200" cy="13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50" u="none" cap="none" strike="noStrike">
                <a:solidFill>
                  <a:schemeClr val="dk1"/>
                </a:solidFill>
                <a:latin typeface="Roboto"/>
                <a:ea typeface="Roboto"/>
                <a:cs typeface="Roboto"/>
                <a:sym typeface="Roboto"/>
              </a:rPr>
              <a:t>Leaders at all levels in the organization who want to build leadership competencies that will support transformational journeys for people and organizations. It is for professionals who recognize that leadership is a role within functioning systems rather than a specific 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79" name="Google Shape;379;g11b180a8e7a_0_77"/>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80" name="Google Shape;380;g11b180a8e7a_0_7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
        <p:nvSpPr>
          <p:cNvPr id="381" name="Google Shape;381;g11b180a8e7a_0_77"/>
          <p:cNvSpPr txBox="1"/>
          <p:nvPr/>
        </p:nvSpPr>
        <p:spPr>
          <a:xfrm>
            <a:off x="2823632" y="4379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COMING SOON</a:t>
            </a:r>
            <a:endParaRPr b="1" i="0" sz="4000" u="none" cap="none" strike="noStrike">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5" name="Shape 385"/>
        <p:cNvGrpSpPr/>
        <p:nvPr/>
      </p:nvGrpSpPr>
      <p:grpSpPr>
        <a:xfrm>
          <a:off x="0" y="0"/>
          <a:ext cx="0" cy="0"/>
          <a:chOff x="0" y="0"/>
          <a:chExt cx="0" cy="0"/>
        </a:xfrm>
      </p:grpSpPr>
      <p:pic>
        <p:nvPicPr>
          <p:cNvPr id="386" name="Google Shape;386;p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87" name="Google Shape;387;p4"/>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88" name="Google Shape;388;p4"/>
          <p:cNvSpPr txBox="1"/>
          <p:nvPr/>
        </p:nvSpPr>
        <p:spPr>
          <a:xfrm>
            <a:off x="2823633" y="1016001"/>
            <a:ext cx="6544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Enterprise Agile Coaching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89" name="Google Shape;389;p4"/>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90" name="Google Shape;390;p4"/>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91" name="Google Shape;391;p4"/>
          <p:cNvSpPr txBox="1"/>
          <p:nvPr/>
        </p:nvSpPr>
        <p:spPr>
          <a:xfrm>
            <a:off x="7102214" y="5567950"/>
            <a:ext cx="399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at the enterprise and portfolio level and transformational leaders.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92" name="Google Shape;392;p4"/>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393" name="Google Shape;393;p4"/>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Enterprise Coaching Enables Business Agility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 Design and Structure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Coaching the Organization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Boundary Spanning Facilitation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94" name="Google Shape;394;p4"/>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As one of ICAgile’s most advanced knowledge-based certifications, the ICP-ENT designation validates an understanding of enterprise agile coaching skills needed to enable organizational structure and process improvements in support of achieving business agility.</a:t>
            </a:r>
            <a:endParaRPr b="0" i="0" sz="1400" u="none" cap="none" strike="noStrike">
              <a:solidFill>
                <a:srgbClr val="000000"/>
              </a:solidFill>
              <a:latin typeface="Arial"/>
              <a:ea typeface="Arial"/>
              <a:cs typeface="Arial"/>
              <a:sym typeface="Arial"/>
            </a:endParaRPr>
          </a:p>
        </p:txBody>
      </p:sp>
      <p:pic>
        <p:nvPicPr>
          <p:cNvPr id="395" name="Google Shape;395;p4">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396" name="Google Shape;396;p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97" name="Google Shape;397;p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98" name="Google Shape;398;p4">
            <a:hlinkClick action="ppaction://hlinksldjump" r:id="rId6"/>
          </p:cNvPr>
          <p:cNvPicPr preferRelativeResize="0"/>
          <p:nvPr/>
        </p:nvPicPr>
        <p:blipFill rotWithShape="1">
          <a:blip r:embed="rId7">
            <a:alphaModFix/>
          </a:blip>
          <a:srcRect b="0" l="0" r="0" t="0"/>
          <a:stretch/>
        </p:blipFill>
        <p:spPr>
          <a:xfrm>
            <a:off x="5393880" y="5322009"/>
            <a:ext cx="1107472" cy="1168570"/>
          </a:xfrm>
          <a:prstGeom prst="rect">
            <a:avLst/>
          </a:prstGeom>
          <a:noFill/>
          <a:ln>
            <a:noFill/>
          </a:ln>
        </p:spPr>
      </p:pic>
      <p:cxnSp>
        <p:nvCxnSpPr>
          <p:cNvPr id="399" name="Google Shape;399;p4"/>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00" name="Google Shape;400;p4">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pic>
        <p:nvPicPr>
          <p:cNvPr id="401" name="Google Shape;401;p4">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402" name="Google Shape;402;p4"/>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03" name="Google Shape;403;p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7" name="Shape 407"/>
        <p:cNvGrpSpPr/>
        <p:nvPr/>
      </p:nvGrpSpPr>
      <p:grpSpPr>
        <a:xfrm>
          <a:off x="0" y="0"/>
          <a:ext cx="0" cy="0"/>
          <a:chOff x="0" y="0"/>
          <a:chExt cx="0" cy="0"/>
        </a:xfrm>
      </p:grpSpPr>
      <p:pic>
        <p:nvPicPr>
          <p:cNvPr id="408" name="Google Shape;408;p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409" name="Google Shape;409;p5"/>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410" name="Google Shape;410;p5"/>
          <p:cNvSpPr txBox="1"/>
          <p:nvPr/>
        </p:nvSpPr>
        <p:spPr>
          <a:xfrm>
            <a:off x="2823621" y="1016000"/>
            <a:ext cx="95490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Coaching Agile Transformations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411" name="Google Shape;411;p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12" name="Google Shape;412;p5"/>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13" name="Google Shape;413;p5"/>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Organizational Culture and Alignment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 and Human Change Process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Coaching and Advising Leaders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Learning Journeys and Professional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14" name="Google Shape;414;p5"/>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As one of ICAgile’s most advanced knowledge-based certifications, the ICP-CAT certification validates knowledge of how to coach  leadership and culture change in support of achieving business agility.</a:t>
            </a:r>
            <a:endParaRPr b="0" i="0" sz="1400" u="none" cap="none" strike="noStrike">
              <a:solidFill>
                <a:srgbClr val="000000"/>
              </a:solidFill>
              <a:latin typeface="Arial"/>
              <a:ea typeface="Arial"/>
              <a:cs typeface="Arial"/>
              <a:sym typeface="Arial"/>
            </a:endParaRPr>
          </a:p>
        </p:txBody>
      </p:sp>
      <p:pic>
        <p:nvPicPr>
          <p:cNvPr id="415" name="Google Shape;415;p5">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16" name="Google Shape;416;p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17" name="Google Shape;417;p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18" name="Google Shape;418;p5"/>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19" name="Google Shape;419;p5">
            <a:hlinkClick action="ppaction://hlinksldjump" r:id="rId7"/>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pic>
        <p:nvPicPr>
          <p:cNvPr id="420" name="Google Shape;420;p5">
            <a:hlinkClick action="ppaction://hlinksldjump" r:id="rId8"/>
          </p:cNvPr>
          <p:cNvPicPr preferRelativeResize="0"/>
          <p:nvPr/>
        </p:nvPicPr>
        <p:blipFill rotWithShape="1">
          <a:blip r:embed="rId9">
            <a:alphaModFix/>
          </a:blip>
          <a:srcRect b="0" l="0" r="0" t="0"/>
          <a:stretch/>
        </p:blipFill>
        <p:spPr>
          <a:xfrm>
            <a:off x="5393880" y="5322009"/>
            <a:ext cx="1107472" cy="1168570"/>
          </a:xfrm>
          <a:prstGeom prst="rect">
            <a:avLst/>
          </a:prstGeom>
          <a:noFill/>
          <a:ln>
            <a:noFill/>
          </a:ln>
        </p:spPr>
      </p:pic>
      <p:pic>
        <p:nvPicPr>
          <p:cNvPr id="421" name="Google Shape;421;p5">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422" name="Google Shape;422;p5"/>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423" name="Google Shape;423;p5"/>
          <p:cNvSpPr txBox="1"/>
          <p:nvPr/>
        </p:nvSpPr>
        <p:spPr>
          <a:xfrm>
            <a:off x="7102214" y="5567950"/>
            <a:ext cx="399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at the enterprise and portfolio level and transformational leaders.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24" name="Google Shape;424;p5"/>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25" name="Google Shape;425;p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29" name="Shape 429"/>
        <p:cNvGrpSpPr/>
        <p:nvPr/>
      </p:nvGrpSpPr>
      <p:grpSpPr>
        <a:xfrm>
          <a:off x="0" y="0"/>
          <a:ext cx="0" cy="0"/>
          <a:chOff x="0" y="0"/>
          <a:chExt cx="0" cy="0"/>
        </a:xfrm>
      </p:grpSpPr>
      <p:pic>
        <p:nvPicPr>
          <p:cNvPr id="430" name="Google Shape;430;g11b180a8e7a_0_5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431" name="Google Shape;431;g11b180a8e7a_0_56"/>
          <p:cNvPicPr preferRelativeResize="0"/>
          <p:nvPr/>
        </p:nvPicPr>
        <p:blipFill rotWithShape="1">
          <a:blip r:embed="rId4">
            <a:alphaModFix/>
          </a:blip>
          <a:srcRect b="0" l="2785" r="2784" t="0"/>
          <a:stretch/>
        </p:blipFill>
        <p:spPr>
          <a:xfrm>
            <a:off x="538105" y="187612"/>
            <a:ext cx="2116193" cy="2364665"/>
          </a:xfrm>
          <a:prstGeom prst="rect">
            <a:avLst/>
          </a:prstGeom>
          <a:noFill/>
          <a:ln>
            <a:noFill/>
          </a:ln>
        </p:spPr>
      </p:pic>
      <p:sp>
        <p:nvSpPr>
          <p:cNvPr id="432" name="Google Shape;432;g11b180a8e7a_0_56"/>
          <p:cNvSpPr txBox="1"/>
          <p:nvPr/>
        </p:nvSpPr>
        <p:spPr>
          <a:xfrm>
            <a:off x="2823623" y="1016000"/>
            <a:ext cx="8439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Expert in Enterprise Coaching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433" name="Google Shape;433;g11b180a8e7a_0_56"/>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34" name="Google Shape;434;g11b180a8e7a_0_56"/>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COMPETENCIES</a:t>
            </a:r>
            <a:endParaRPr b="1" i="0" sz="1600" u="none" cap="none" strike="noStrike">
              <a:solidFill>
                <a:schemeClr val="dk1"/>
              </a:solidFill>
              <a:latin typeface="Roboto"/>
              <a:ea typeface="Roboto"/>
              <a:cs typeface="Roboto"/>
              <a:sym typeface="Roboto"/>
            </a:endParaRPr>
          </a:p>
        </p:txBody>
      </p:sp>
      <p:sp>
        <p:nvSpPr>
          <p:cNvPr id="435" name="Google Shape;435;g11b180a8e7a_0_56"/>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Designs the Change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Develops Transformational Leaders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Coaches Individuals and Systems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Designs Organizational Structures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36" name="Google Shape;436;g11b180a8e7a_0_56"/>
          <p:cNvSpPr txBox="1"/>
          <p:nvPr/>
        </p:nvSpPr>
        <p:spPr>
          <a:xfrm>
            <a:off x="177100" y="3308275"/>
            <a:ext cx="63243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competency-based designation represents an advanced standard for disciplinary capability. It requires successful completion of an Accredited Expert Program that guides qualified candidates on a journey to build competence over time alongside a cohort of peers. Earning an ICE-EC verifies the skills required to be an effective practitioner in the discipline of Enterprise Coaching.</a:t>
            </a:r>
            <a:endParaRPr b="0" i="0" sz="1400" u="none" cap="none" strike="noStrike">
              <a:solidFill>
                <a:srgbClr val="000000"/>
              </a:solidFill>
              <a:latin typeface="Arial"/>
              <a:ea typeface="Arial"/>
              <a:cs typeface="Arial"/>
              <a:sym typeface="Arial"/>
            </a:endParaRPr>
          </a:p>
        </p:txBody>
      </p:sp>
      <p:pic>
        <p:nvPicPr>
          <p:cNvPr id="437" name="Google Shape;437;g11b180a8e7a_0_56">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38" name="Google Shape;438;g11b180a8e7a_0_56"/>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39" name="Google Shape;439;g11b180a8e7a_0_56"/>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40" name="Google Shape;440;g11b180a8e7a_0_56"/>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41" name="Google Shape;441;g11b180a8e7a_0_56">
            <a:hlinkClick action="ppaction://hlinksldjump" r:id="rId7"/>
          </p:cNvPr>
          <p:cNvPicPr preferRelativeResize="0"/>
          <p:nvPr/>
        </p:nvPicPr>
        <p:blipFill rotWithShape="1">
          <a:blip r:embed="rId8">
            <a:alphaModFix/>
          </a:blip>
          <a:srcRect b="0" l="0" r="0" t="0"/>
          <a:stretch/>
        </p:blipFill>
        <p:spPr>
          <a:xfrm>
            <a:off x="3654983" y="5320554"/>
            <a:ext cx="1048368" cy="1171461"/>
          </a:xfrm>
          <a:prstGeom prst="rect">
            <a:avLst/>
          </a:prstGeom>
          <a:noFill/>
          <a:ln>
            <a:noFill/>
          </a:ln>
        </p:spPr>
      </p:pic>
      <p:pic>
        <p:nvPicPr>
          <p:cNvPr id="442" name="Google Shape;442;g11b180a8e7a_0_56">
            <a:hlinkClick action="ppaction://hlinksldjump" r:id="rId9"/>
          </p:cNvPr>
          <p:cNvPicPr preferRelativeResize="0"/>
          <p:nvPr/>
        </p:nvPicPr>
        <p:blipFill rotWithShape="1">
          <a:blip r:embed="rId4">
            <a:alphaModFix/>
          </a:blip>
          <a:srcRect b="0" l="0" r="0" t="0"/>
          <a:stretch/>
        </p:blipFill>
        <p:spPr>
          <a:xfrm>
            <a:off x="5393880" y="5322009"/>
            <a:ext cx="1107472" cy="1168570"/>
          </a:xfrm>
          <a:prstGeom prst="rect">
            <a:avLst/>
          </a:prstGeom>
          <a:noFill/>
          <a:ln>
            <a:noFill/>
          </a:ln>
        </p:spPr>
      </p:pic>
      <p:pic>
        <p:nvPicPr>
          <p:cNvPr id="443" name="Google Shape;443;g11b180a8e7a_0_56">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444" name="Google Shape;444;g11b180a8e7a_0_56"/>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445" name="Google Shape;445;g11b180a8e7a_0_56"/>
          <p:cNvSpPr txBox="1"/>
          <p:nvPr/>
        </p:nvSpPr>
        <p:spPr>
          <a:xfrm>
            <a:off x="7102214" y="5567950"/>
            <a:ext cx="39951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Enterprise, program, and team-level Agile Coaches who are eager to build competencies alongside a cohort to become an effective Enterprise Coach.</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46" name="Google Shape;446;g11b180a8e7a_0_56"/>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47" name="Google Shape;447;g11b180a8e7a_0_5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1" name="Shape 451"/>
        <p:cNvGrpSpPr/>
        <p:nvPr/>
      </p:nvGrpSpPr>
      <p:grpSpPr>
        <a:xfrm>
          <a:off x="0" y="0"/>
          <a:ext cx="0" cy="0"/>
          <a:chOff x="0" y="0"/>
          <a:chExt cx="0" cy="0"/>
        </a:xfrm>
      </p:grpSpPr>
      <p:pic>
        <p:nvPicPr>
          <p:cNvPr id="452" name="Google Shape;452;p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53" name="Google Shape;453;p2"/>
          <p:cNvSpPr txBox="1"/>
          <p:nvPr/>
        </p:nvSpPr>
        <p:spPr>
          <a:xfrm>
            <a:off x="2823633" y="1016001"/>
            <a:ext cx="65447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Team Facilitation</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454" name="Google Shape;454;p2"/>
          <p:cNvPicPr preferRelativeResize="0"/>
          <p:nvPr/>
        </p:nvPicPr>
        <p:blipFill rotWithShape="1">
          <a:blip r:embed="rId4">
            <a:alphaModFix/>
          </a:blip>
          <a:srcRect b="0" l="0" r="0" t="0"/>
          <a:stretch/>
        </p:blipFill>
        <p:spPr>
          <a:xfrm>
            <a:off x="538105" y="187612"/>
            <a:ext cx="2116194" cy="2364663"/>
          </a:xfrm>
          <a:prstGeom prst="rect">
            <a:avLst/>
          </a:prstGeom>
          <a:noFill/>
          <a:ln>
            <a:noFill/>
          </a:ln>
        </p:spPr>
      </p:pic>
      <p:sp>
        <p:nvSpPr>
          <p:cNvPr id="455" name="Google Shape;455;p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56" name="Google Shape;456;p2"/>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57" name="Google Shape;457;p2"/>
          <p:cNvSpPr txBox="1"/>
          <p:nvPr/>
        </p:nvSpPr>
        <p:spPr>
          <a:xfrm>
            <a:off x="7102214" y="5567950"/>
            <a:ext cx="3708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Current or aspiring agile coaches, scrum masters, product owners, agile managers, and project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58" name="Google Shape;458;p2"/>
          <p:cNvSpPr txBox="1"/>
          <p:nvPr/>
        </p:nvSpPr>
        <p:spPr>
          <a:xfrm>
            <a:off x="6654260" y="3297682"/>
            <a:ext cx="4318800" cy="1169700"/>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Facilitation Mindset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Facilitating Collaborative Conversations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Facilitating Selected Agile Meetings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Adjusting Facilitation Given Team Maturity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59" name="Google Shape;459;p2"/>
          <p:cNvSpPr txBox="1"/>
          <p:nvPr/>
        </p:nvSpPr>
        <p:spPr>
          <a:xfrm>
            <a:off x="177096" y="329768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Team Facilitation certification is an industry-recognized credential that demonstrates an understanding of group facilitation tools and techniques for effectively designing meetings and workshops that both engage the entire audience and drive towards agreed-upon outcomes. </a:t>
            </a:r>
            <a:endParaRPr b="0" i="0" sz="1400" u="none" cap="none" strike="noStrike">
              <a:solidFill>
                <a:srgbClr val="000000"/>
              </a:solidFill>
              <a:latin typeface="Arial"/>
              <a:ea typeface="Arial"/>
              <a:cs typeface="Arial"/>
              <a:sym typeface="Arial"/>
            </a:endParaRPr>
          </a:p>
        </p:txBody>
      </p:sp>
      <p:pic>
        <p:nvPicPr>
          <p:cNvPr id="460" name="Google Shape;460;p2">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461" name="Google Shape;461;p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62" name="Google Shape;462;p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63" name="Google Shape;463;p2">
            <a:hlinkClick action="ppaction://hlinksldjump" r:id="rId6"/>
          </p:cNvPr>
          <p:cNvPicPr preferRelativeResize="0"/>
          <p:nvPr/>
        </p:nvPicPr>
        <p:blipFill rotWithShape="1">
          <a:blip r:embed="rId7">
            <a:alphaModFix/>
          </a:blip>
          <a:srcRect b="0" l="0" r="0" t="0"/>
          <a:stretch/>
        </p:blipFill>
        <p:spPr>
          <a:xfrm>
            <a:off x="5393880" y="5322009"/>
            <a:ext cx="1107472" cy="1168570"/>
          </a:xfrm>
          <a:prstGeom prst="rect">
            <a:avLst/>
          </a:prstGeom>
          <a:noFill/>
          <a:ln>
            <a:noFill/>
          </a:ln>
        </p:spPr>
      </p:pic>
      <p:cxnSp>
        <p:nvCxnSpPr>
          <p:cNvPr id="464" name="Google Shape;464;p2"/>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65" name="Google Shape;465;p2">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pic>
        <p:nvPicPr>
          <p:cNvPr id="466" name="Google Shape;466;p2">
            <a:hlinkClick action="ppaction://hlinksldjump" r:id="rId10"/>
          </p:cNvPr>
          <p:cNvPicPr preferRelativeResize="0"/>
          <p:nvPr/>
        </p:nvPicPr>
        <p:blipFill rotWithShape="1">
          <a:blip r:embed="rId11">
            <a:alphaModFix/>
          </a:blip>
          <a:srcRect b="0" l="0" r="0" t="0"/>
          <a:stretch/>
        </p:blipFill>
        <p:spPr>
          <a:xfrm>
            <a:off x="3654983" y="5319616"/>
            <a:ext cx="1048368" cy="1171461"/>
          </a:xfrm>
          <a:prstGeom prst="rect">
            <a:avLst/>
          </a:prstGeom>
          <a:noFill/>
          <a:ln>
            <a:noFill/>
          </a:ln>
        </p:spPr>
      </p:pic>
      <p:sp>
        <p:nvSpPr>
          <p:cNvPr id="467" name="Google Shape;467;p2"/>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0"/>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68" name="Google Shape;468;p2"/>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69" name="Google Shape;469;p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3" name="Shape 473"/>
        <p:cNvGrpSpPr/>
        <p:nvPr/>
      </p:nvGrpSpPr>
      <p:grpSpPr>
        <a:xfrm>
          <a:off x="0" y="0"/>
          <a:ext cx="0" cy="0"/>
          <a:chOff x="0" y="0"/>
          <a:chExt cx="0" cy="0"/>
        </a:xfrm>
      </p:grpSpPr>
      <p:pic>
        <p:nvPicPr>
          <p:cNvPr id="474" name="Google Shape;474;p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75" name="Google Shape;475;p1"/>
          <p:cNvSpPr txBox="1"/>
          <p:nvPr/>
        </p:nvSpPr>
        <p:spPr>
          <a:xfrm>
            <a:off x="2823633" y="1016001"/>
            <a:ext cx="65447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extLst>
                  <a:ext uri="http://customooxmlschemas.google.com/">
                    <go:slidesCustomData xmlns:go="http://customooxmlschemas.google.com/" textRoundtripDataId="1"/>
                  </a:ext>
                </a:extLst>
              </a:rPr>
              <a:t>Agile Coaching</a:t>
            </a:r>
            <a:endParaRPr b="0" i="0" sz="1400" u="none" cap="none" strike="noStrike">
              <a:solidFill>
                <a:srgbClr val="000000"/>
              </a:solidFill>
              <a:latin typeface="Arial"/>
              <a:ea typeface="Arial"/>
              <a:cs typeface="Arial"/>
              <a:sym typeface="Arial"/>
            </a:endParaRPr>
          </a:p>
        </p:txBody>
      </p:sp>
      <p:pic>
        <p:nvPicPr>
          <p:cNvPr id="476" name="Google Shape;476;p1"/>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477" name="Google Shape;477;p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78" name="Google Shape;478;p1"/>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79" name="Google Shape;479;p1"/>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2"/>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80" name="Google Shape;480;p1"/>
          <p:cNvSpPr txBox="1"/>
          <p:nvPr/>
        </p:nvSpPr>
        <p:spPr>
          <a:xfrm>
            <a:off x="7102214" y="3294546"/>
            <a:ext cx="40512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Conducting the Coaching Conversation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Contrasting Mentoring with Coaching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Helping Team Members Experience the Agile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      Mindset Shifts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Engagement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81" name="Google Shape;481;p1"/>
          <p:cNvSpPr txBox="1"/>
          <p:nvPr/>
        </p:nvSpPr>
        <p:spPr>
          <a:xfrm>
            <a:off x="180675" y="3289337"/>
            <a:ext cx="591890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Designed by key thought leaders who defined the discipline of agile coaching, the Agile Coaching certification verifies an understanding of the tools, skills, and techniques needed to coach agile teams. </a:t>
            </a:r>
            <a:endParaRPr b="0" i="0" sz="1400" u="none" cap="none" strike="noStrike">
              <a:solidFill>
                <a:srgbClr val="000000"/>
              </a:solidFill>
              <a:latin typeface="Arial"/>
              <a:ea typeface="Arial"/>
              <a:cs typeface="Arial"/>
              <a:sym typeface="Arial"/>
            </a:endParaRPr>
          </a:p>
        </p:txBody>
      </p:sp>
      <p:pic>
        <p:nvPicPr>
          <p:cNvPr id="482" name="Google Shape;482;p1">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83" name="Google Shape;483;p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84" name="Google Shape;484;p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85" name="Google Shape;485;p1">
            <a:hlinkClick action="ppaction://hlinksldjump" r:id="rId7"/>
          </p:cNvPr>
          <p:cNvPicPr preferRelativeResize="0"/>
          <p:nvPr/>
        </p:nvPicPr>
        <p:blipFill rotWithShape="1">
          <a:blip r:embed="rId8">
            <a:alphaModFix/>
          </a:blip>
          <a:srcRect b="0" l="0" r="0" t="0"/>
          <a:stretch/>
        </p:blipFill>
        <p:spPr>
          <a:xfrm>
            <a:off x="5393880" y="5322009"/>
            <a:ext cx="1107472" cy="1168570"/>
          </a:xfrm>
          <a:prstGeom prst="rect">
            <a:avLst/>
          </a:prstGeom>
          <a:noFill/>
          <a:ln>
            <a:noFill/>
          </a:ln>
        </p:spPr>
      </p:pic>
      <p:cxnSp>
        <p:nvCxnSpPr>
          <p:cNvPr id="486" name="Google Shape;486;p1"/>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87" name="Google Shape;487;p1">
            <a:hlinkClick action="ppaction://hlinksldjump" r:id="rId9"/>
          </p:cNvPr>
          <p:cNvPicPr preferRelativeResize="0"/>
          <p:nvPr/>
        </p:nvPicPr>
        <p:blipFill rotWithShape="1">
          <a:blip r:embed="rId10">
            <a:alphaModFix/>
          </a:blip>
          <a:srcRect b="0" l="0" r="0" t="0"/>
          <a:stretch/>
        </p:blipFill>
        <p:spPr>
          <a:xfrm>
            <a:off x="177111" y="5319629"/>
            <a:ext cx="1048368" cy="1171461"/>
          </a:xfrm>
          <a:prstGeom prst="rect">
            <a:avLst/>
          </a:prstGeom>
          <a:noFill/>
          <a:ln>
            <a:noFill/>
          </a:ln>
        </p:spPr>
      </p:pic>
      <p:pic>
        <p:nvPicPr>
          <p:cNvPr id="488" name="Google Shape;488;p1">
            <a:hlinkClick action="ppaction://hlinksldjump" r:id="rId11"/>
          </p:cNvPr>
          <p:cNvPicPr preferRelativeResize="0"/>
          <p:nvPr/>
        </p:nvPicPr>
        <p:blipFill rotWithShape="1">
          <a:blip r:embed="rId4">
            <a:alphaModFix/>
          </a:blip>
          <a:srcRect b="0" l="0" r="0" t="0"/>
          <a:stretch/>
        </p:blipFill>
        <p:spPr>
          <a:xfrm>
            <a:off x="3654983" y="5319616"/>
            <a:ext cx="1048368" cy="1171461"/>
          </a:xfrm>
          <a:prstGeom prst="rect">
            <a:avLst/>
          </a:prstGeom>
          <a:noFill/>
          <a:ln>
            <a:noFill/>
          </a:ln>
        </p:spPr>
      </p:pic>
      <p:sp>
        <p:nvSpPr>
          <p:cNvPr id="489" name="Google Shape;489;p1"/>
          <p:cNvSpPr txBox="1"/>
          <p:nvPr/>
        </p:nvSpPr>
        <p:spPr>
          <a:xfrm>
            <a:off x="7102214" y="5567950"/>
            <a:ext cx="3708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Current or aspiring agile coaches, scrum masters, product owners, agile managers, and project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90" name="Google Shape;490;p1"/>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91" name="Google Shape;491;p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938c533246_11_0"/>
          <p:cNvSpPr/>
          <p:nvPr/>
        </p:nvSpPr>
        <p:spPr>
          <a:xfrm>
            <a:off x="58025" y="-47400"/>
            <a:ext cx="12192000" cy="6952800"/>
          </a:xfrm>
          <a:prstGeom prst="rect">
            <a:avLst/>
          </a:prstGeom>
          <a:solidFill>
            <a:srgbClr val="003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938c533246_11_0"/>
          <p:cNvSpPr txBox="1"/>
          <p:nvPr/>
        </p:nvSpPr>
        <p:spPr>
          <a:xfrm>
            <a:off x="351557" y="731226"/>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About the ICAgile Required Content</a:t>
            </a:r>
            <a:endParaRPr b="1" i="0" sz="4000" u="none" cap="none" strike="noStrike">
              <a:solidFill>
                <a:schemeClr val="lt1"/>
              </a:solidFill>
              <a:latin typeface="Roboto"/>
              <a:ea typeface="Roboto"/>
              <a:cs typeface="Roboto"/>
              <a:sym typeface="Roboto"/>
            </a:endParaRPr>
          </a:p>
        </p:txBody>
      </p:sp>
      <p:sp>
        <p:nvSpPr>
          <p:cNvPr id="93" name="Google Shape;93;g2938c533246_11_0"/>
          <p:cNvSpPr txBox="1"/>
          <p:nvPr/>
        </p:nvSpPr>
        <p:spPr>
          <a:xfrm>
            <a:off x="351550" y="1611225"/>
            <a:ext cx="8684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lt1"/>
                </a:solidFill>
                <a:latin typeface="Roboto"/>
                <a:ea typeface="Roboto"/>
                <a:cs typeface="Roboto"/>
                <a:sym typeface="Roboto"/>
              </a:rPr>
              <a:t>We ask that all ICAgile-accredited courses incorporate our required slides into your course. No need to include this entire slide deck, we simply ask that you include the following:</a:t>
            </a:r>
            <a:endParaRPr b="0" i="0" sz="1400" u="none" cap="none" strike="noStrike">
              <a:solidFill>
                <a:schemeClr val="lt1"/>
              </a:solidFill>
              <a:latin typeface="Arial"/>
              <a:ea typeface="Arial"/>
              <a:cs typeface="Arial"/>
              <a:sym typeface="Arial"/>
            </a:endParaRPr>
          </a:p>
        </p:txBody>
      </p:sp>
      <p:sp>
        <p:nvSpPr>
          <p:cNvPr id="94" name="Google Shape;94;g2938c533246_11_0"/>
          <p:cNvSpPr txBox="1"/>
          <p:nvPr/>
        </p:nvSpPr>
        <p:spPr>
          <a:xfrm>
            <a:off x="351550" y="2649250"/>
            <a:ext cx="84420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Slide 3-</a:t>
            </a:r>
            <a:r>
              <a:rPr lang="en-US">
                <a:solidFill>
                  <a:schemeClr val="lt1"/>
                </a:solidFill>
                <a:latin typeface="Roboto"/>
                <a:ea typeface="Roboto"/>
                <a:cs typeface="Roboto"/>
                <a:sym typeface="Roboto"/>
              </a:rPr>
              <a:t> Play the Welcome Video- A brief message from our team celebrating why it’s important that your course is accredited by ICAgile.</a:t>
            </a:r>
            <a:endParaRPr>
              <a:solidFill>
                <a:schemeClr val="lt1"/>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Slide 4-</a:t>
            </a:r>
            <a:r>
              <a:rPr lang="en-US">
                <a:solidFill>
                  <a:schemeClr val="lt1"/>
                </a:solidFill>
                <a:latin typeface="Roboto"/>
                <a:ea typeface="Roboto"/>
                <a:cs typeface="Roboto"/>
                <a:sym typeface="Roboto"/>
              </a:rPr>
              <a:t> </a:t>
            </a:r>
            <a:r>
              <a:rPr lang="en-US">
                <a:solidFill>
                  <a:schemeClr val="lt1"/>
                </a:solidFill>
                <a:latin typeface="Roboto"/>
                <a:ea typeface="Roboto"/>
                <a:cs typeface="Roboto"/>
                <a:sym typeface="Roboto"/>
              </a:rPr>
              <a:t>We ask that all ICAgile-accredited courses (optional for micro-credential courses)</a:t>
            </a:r>
            <a:endParaRPr>
              <a:solidFill>
                <a:schemeClr val="lt1"/>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ONE Slide from slides 10-44- </a:t>
            </a:r>
            <a:r>
              <a:rPr lang="en-US">
                <a:solidFill>
                  <a:schemeClr val="lt1"/>
                </a:solidFill>
                <a:latin typeface="Roboto"/>
                <a:ea typeface="Roboto"/>
                <a:cs typeface="Roboto"/>
                <a:sym typeface="Roboto"/>
              </a:rPr>
              <a:t>Share key details of the certification they will earn in the class (see the slide specific to that certification)</a:t>
            </a:r>
            <a:endParaRPr>
              <a:solidFill>
                <a:schemeClr val="lt1"/>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Slide 45-</a:t>
            </a:r>
            <a:r>
              <a:rPr lang="en-US">
                <a:solidFill>
                  <a:schemeClr val="lt1"/>
                </a:solidFill>
                <a:latin typeface="Roboto"/>
                <a:ea typeface="Roboto"/>
                <a:cs typeface="Roboto"/>
                <a:sym typeface="Roboto"/>
              </a:rPr>
              <a:t> Play the End of Class Video- An opportunity to encourage learners to continue on their learning journey. It also sets expectations about next steps for claiming the certification.</a:t>
            </a:r>
            <a:endParaRPr>
              <a:solidFill>
                <a:schemeClr val="lt1"/>
              </a:solidFill>
              <a:latin typeface="Roboto"/>
              <a:ea typeface="Roboto"/>
              <a:cs typeface="Roboto"/>
              <a:sym typeface="Roboto"/>
            </a:endParaRPr>
          </a:p>
        </p:txBody>
      </p:sp>
      <p:pic>
        <p:nvPicPr>
          <p:cNvPr id="95" name="Google Shape;95;g2938c533246_11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95" name="Shape 495"/>
        <p:cNvGrpSpPr/>
        <p:nvPr/>
      </p:nvGrpSpPr>
      <p:grpSpPr>
        <a:xfrm>
          <a:off x="0" y="0"/>
          <a:ext cx="0" cy="0"/>
          <a:chOff x="0" y="0"/>
          <a:chExt cx="0" cy="0"/>
        </a:xfrm>
      </p:grpSpPr>
      <p:pic>
        <p:nvPicPr>
          <p:cNvPr id="496" name="Google Shape;496;g11b180a8e7a_0_3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97" name="Google Shape;497;g11b180a8e7a_0_34"/>
          <p:cNvSpPr txBox="1"/>
          <p:nvPr/>
        </p:nvSpPr>
        <p:spPr>
          <a:xfrm>
            <a:off x="2823633" y="1016001"/>
            <a:ext cx="654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Expert in Agile Coaching</a:t>
            </a:r>
            <a:endParaRPr b="0" i="0" sz="1400" u="none" cap="none" strike="noStrike">
              <a:solidFill>
                <a:srgbClr val="000000"/>
              </a:solidFill>
              <a:latin typeface="Arial"/>
              <a:ea typeface="Arial"/>
              <a:cs typeface="Arial"/>
              <a:sym typeface="Arial"/>
            </a:endParaRPr>
          </a:p>
        </p:txBody>
      </p:sp>
      <p:pic>
        <p:nvPicPr>
          <p:cNvPr id="498" name="Google Shape;498;g11b180a8e7a_0_34"/>
          <p:cNvPicPr preferRelativeResize="0"/>
          <p:nvPr/>
        </p:nvPicPr>
        <p:blipFill rotWithShape="1">
          <a:blip r:embed="rId4">
            <a:alphaModFix/>
          </a:blip>
          <a:srcRect b="0" l="2785" r="2784" t="0"/>
          <a:stretch/>
        </p:blipFill>
        <p:spPr>
          <a:xfrm>
            <a:off x="538105" y="187612"/>
            <a:ext cx="2116193" cy="2364665"/>
          </a:xfrm>
          <a:prstGeom prst="rect">
            <a:avLst/>
          </a:prstGeom>
          <a:noFill/>
          <a:ln>
            <a:noFill/>
          </a:ln>
        </p:spPr>
      </p:pic>
      <p:sp>
        <p:nvSpPr>
          <p:cNvPr id="499" name="Google Shape;499;g11b180a8e7a_0_34"/>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00" name="Google Shape;500;g11b180a8e7a_0_34"/>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COMPETENCIES</a:t>
            </a:r>
            <a:endParaRPr b="1" i="0" sz="1600" u="none" cap="none" strike="noStrike">
              <a:solidFill>
                <a:schemeClr val="dk1"/>
              </a:solidFill>
              <a:latin typeface="Roboto"/>
              <a:ea typeface="Roboto"/>
              <a:cs typeface="Roboto"/>
              <a:sym typeface="Roboto"/>
            </a:endParaRPr>
          </a:p>
        </p:txBody>
      </p:sp>
      <p:sp>
        <p:nvSpPr>
          <p:cNvPr id="501" name="Google Shape;501;g11b180a8e7a_0_34"/>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3"/>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502" name="Google Shape;502;g11b180a8e7a_0_34"/>
          <p:cNvSpPr txBox="1"/>
          <p:nvPr/>
        </p:nvSpPr>
        <p:spPr>
          <a:xfrm>
            <a:off x="7102226" y="3294550"/>
            <a:ext cx="45429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Uses Agile Subject Matter Expertise to Adapt Agile Practices Being Facilitated</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Holds Space for an Agile team to Deepen its Learning and Reach Desired Outcomes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Develops Teams While Effectively Dealing with Complex Situations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Relays a New Concept or Technique in a Meaningful Way</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03" name="Google Shape;503;g11b180a8e7a_0_34"/>
          <p:cNvSpPr txBox="1"/>
          <p:nvPr/>
        </p:nvSpPr>
        <p:spPr>
          <a:xfrm>
            <a:off x="180675" y="3289337"/>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competency-based designation verifies competencies in key skills that are imperative to becoming an effective agile coach. ICE-AC distinguishes professionals who can facilitate, coach, mentor, and teach at a level that can unlock the potential of agile teams.</a:t>
            </a:r>
            <a:endParaRPr b="0" i="0" sz="1400" u="none" cap="none" strike="noStrike">
              <a:solidFill>
                <a:srgbClr val="000000"/>
              </a:solidFill>
              <a:latin typeface="Arial"/>
              <a:ea typeface="Arial"/>
              <a:cs typeface="Arial"/>
              <a:sym typeface="Arial"/>
            </a:endParaRPr>
          </a:p>
        </p:txBody>
      </p:sp>
      <p:pic>
        <p:nvPicPr>
          <p:cNvPr id="504" name="Google Shape;504;g11b180a8e7a_0_34">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505" name="Google Shape;505;g11b180a8e7a_0_3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06" name="Google Shape;506;g11b180a8e7a_0_3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07" name="Google Shape;507;g11b180a8e7a_0_34">
            <a:hlinkClick action="ppaction://hlinksldjump" r:id="rId7"/>
          </p:cNvPr>
          <p:cNvPicPr preferRelativeResize="0"/>
          <p:nvPr/>
        </p:nvPicPr>
        <p:blipFill rotWithShape="1">
          <a:blip r:embed="rId4">
            <a:alphaModFix/>
          </a:blip>
          <a:srcRect b="0" l="0" r="0" t="0"/>
          <a:stretch/>
        </p:blipFill>
        <p:spPr>
          <a:xfrm>
            <a:off x="5393880" y="5322009"/>
            <a:ext cx="1107472" cy="1168570"/>
          </a:xfrm>
          <a:prstGeom prst="rect">
            <a:avLst/>
          </a:prstGeom>
          <a:noFill/>
          <a:ln>
            <a:noFill/>
          </a:ln>
        </p:spPr>
      </p:pic>
      <p:cxnSp>
        <p:nvCxnSpPr>
          <p:cNvPr id="508" name="Google Shape;508;g11b180a8e7a_0_34"/>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09" name="Google Shape;509;g11b180a8e7a_0_34">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pic>
        <p:nvPicPr>
          <p:cNvPr id="510" name="Google Shape;510;g11b180a8e7a_0_34">
            <a:hlinkClick action="ppaction://hlinksldjump" r:id="rId10"/>
          </p:cNvPr>
          <p:cNvPicPr preferRelativeResize="0"/>
          <p:nvPr/>
        </p:nvPicPr>
        <p:blipFill rotWithShape="1">
          <a:blip r:embed="rId11">
            <a:alphaModFix/>
          </a:blip>
          <a:srcRect b="0" l="0" r="0" t="0"/>
          <a:stretch/>
        </p:blipFill>
        <p:spPr>
          <a:xfrm>
            <a:off x="3654983" y="5319616"/>
            <a:ext cx="1048368" cy="1171461"/>
          </a:xfrm>
          <a:prstGeom prst="rect">
            <a:avLst/>
          </a:prstGeom>
          <a:noFill/>
          <a:ln>
            <a:noFill/>
          </a:ln>
        </p:spPr>
      </p:pic>
      <p:sp>
        <p:nvSpPr>
          <p:cNvPr id="511" name="Google Shape;511;g11b180a8e7a_0_34"/>
          <p:cNvSpPr txBox="1"/>
          <p:nvPr/>
        </p:nvSpPr>
        <p:spPr>
          <a:xfrm>
            <a:off x="7102227" y="5567950"/>
            <a:ext cx="4477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who have a passion for servant leadership and a desire to build competencies in facilitation, professional coaching, mentoring, and teaching in service of agile teams.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12" name="Google Shape;512;g11b180a8e7a_0_34"/>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13" name="Google Shape;513;g11b180a8e7a_0_3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7" name="Shape 517"/>
        <p:cNvGrpSpPr/>
        <p:nvPr/>
      </p:nvGrpSpPr>
      <p:grpSpPr>
        <a:xfrm>
          <a:off x="0" y="0"/>
          <a:ext cx="0" cy="0"/>
          <a:chOff x="0" y="0"/>
          <a:chExt cx="0" cy="0"/>
        </a:xfrm>
      </p:grpSpPr>
      <p:pic>
        <p:nvPicPr>
          <p:cNvPr id="518" name="Google Shape;518;g120c2e945c1_0_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519" name="Google Shape;519;g120c2e945c1_0_6"/>
          <p:cNvSpPr txBox="1"/>
          <p:nvPr/>
        </p:nvSpPr>
        <p:spPr>
          <a:xfrm>
            <a:off x="2823633" y="1016001"/>
            <a:ext cx="654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Systems Coaching</a:t>
            </a:r>
            <a:endParaRPr b="0" i="0" sz="1400" u="none" cap="none" strike="noStrike">
              <a:solidFill>
                <a:srgbClr val="000000"/>
              </a:solidFill>
              <a:latin typeface="Arial"/>
              <a:ea typeface="Arial"/>
              <a:cs typeface="Arial"/>
              <a:sym typeface="Arial"/>
            </a:endParaRPr>
          </a:p>
        </p:txBody>
      </p:sp>
      <p:pic>
        <p:nvPicPr>
          <p:cNvPr id="520" name="Google Shape;520;g120c2e945c1_0_6"/>
          <p:cNvPicPr preferRelativeResize="0"/>
          <p:nvPr/>
        </p:nvPicPr>
        <p:blipFill rotWithShape="1">
          <a:blip r:embed="rId4">
            <a:alphaModFix/>
          </a:blip>
          <a:srcRect b="0" l="9" r="0" t="0"/>
          <a:stretch/>
        </p:blipFill>
        <p:spPr>
          <a:xfrm>
            <a:off x="538105" y="187612"/>
            <a:ext cx="2116194" cy="2364667"/>
          </a:xfrm>
          <a:prstGeom prst="rect">
            <a:avLst/>
          </a:prstGeom>
          <a:noFill/>
          <a:ln>
            <a:noFill/>
          </a:ln>
        </p:spPr>
      </p:pic>
      <p:sp>
        <p:nvSpPr>
          <p:cNvPr id="521" name="Google Shape;521;g120c2e945c1_0_6"/>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22" name="Google Shape;522;g120c2e945c1_0_6"/>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23" name="Google Shape;523;g120c2e945c1_0_6"/>
          <p:cNvSpPr txBox="1"/>
          <p:nvPr/>
        </p:nvSpPr>
        <p:spPr>
          <a:xfrm>
            <a:off x="177109" y="51285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RECOMMENDED AS PART THE FOLLOWING TRACKS</a:t>
            </a:r>
            <a:endParaRPr b="0" i="0" sz="1400" u="none" cap="none" strike="noStrike">
              <a:solidFill>
                <a:srgbClr val="000000"/>
              </a:solidFill>
              <a:latin typeface="Arial"/>
              <a:ea typeface="Arial"/>
              <a:cs typeface="Arial"/>
              <a:sym typeface="Arial"/>
            </a:endParaRPr>
          </a:p>
        </p:txBody>
      </p:sp>
      <p:sp>
        <p:nvSpPr>
          <p:cNvPr id="524" name="Google Shape;524;g120c2e945c1_0_6"/>
          <p:cNvSpPr txBox="1"/>
          <p:nvPr/>
        </p:nvSpPr>
        <p:spPr>
          <a:xfrm>
            <a:off x="7102214" y="3294546"/>
            <a:ext cx="40512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Systems Thinking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What is Systems Coaching?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Professional Coaching for Systems Coaches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Facilitation for Systems Coaches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25" name="Google Shape;525;g120c2e945c1_0_6"/>
          <p:cNvSpPr txBox="1"/>
          <p:nvPr/>
        </p:nvSpPr>
        <p:spPr>
          <a:xfrm>
            <a:off x="180675" y="3289337"/>
            <a:ext cx="5919000" cy="141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certification outlines key concepts in Systems Coaching and how to apply them within any organizational context. It helps agile team coaches, enterprise coaches, and leaders improve their ability to work with complex adaptive systems and is recommended for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professionals who are deepening their skills on the Agile Team Coaching, Enterprise Coaching, and Agility in Leadership tracks.</a:t>
            </a:r>
            <a:endParaRPr b="0" i="0" sz="1400" u="none" cap="none" strike="noStrike">
              <a:solidFill>
                <a:srgbClr val="000000"/>
              </a:solidFill>
              <a:latin typeface="Arial"/>
              <a:ea typeface="Arial"/>
              <a:cs typeface="Arial"/>
              <a:sym typeface="Arial"/>
            </a:endParaRPr>
          </a:p>
        </p:txBody>
      </p:sp>
      <p:sp>
        <p:nvSpPr>
          <p:cNvPr id="526" name="Google Shape;526;g120c2e945c1_0_6"/>
          <p:cNvSpPr txBox="1"/>
          <p:nvPr/>
        </p:nvSpPr>
        <p:spPr>
          <a:xfrm>
            <a:off x="7102225" y="5567950"/>
            <a:ext cx="4566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team coaches, enterprise coaches, and leaders  who want to learn how to work with and coach systems.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27" name="Google Shape;527;g120c2e945c1_0_6"/>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28" name="Google Shape;528;g120c2e945c1_0_6"/>
          <p:cNvSpPr txBox="1"/>
          <p:nvPr/>
        </p:nvSpPr>
        <p:spPr>
          <a:xfrm>
            <a:off x="177105" y="5567950"/>
            <a:ext cx="4491000" cy="9852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5"/>
                <a:extLst>
                  <a:ext uri="http://customooxmlschemas.google.com/">
                    <go:slidesCustomData xmlns:go="http://customooxmlschemas.google.com/" textRoundtripDataId="4"/>
                  </a:ext>
                </a:extLst>
              </a:rPr>
              <a:t>Agility in Leadership </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5"/>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6"/>
                <a:extLst>
                  <a:ext uri="http://customooxmlschemas.google.com/">
                    <go:slidesCustomData xmlns:go="http://customooxmlschemas.google.com/" textRoundtripDataId="6"/>
                  </a:ext>
                </a:extLst>
              </a:rPr>
              <a:t>Enterprise Coaching</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7"/>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7"/>
                <a:extLst>
                  <a:ext uri="http://customooxmlschemas.google.com/">
                    <go:slidesCustomData xmlns:go="http://customooxmlschemas.google.com/" textRoundtripDataId="8"/>
                  </a:ext>
                </a:extLst>
              </a:rPr>
              <a:t>Agile Team Coaching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p:txBody>
      </p:sp>
      <p:sp>
        <p:nvSpPr>
          <p:cNvPr id="529" name="Google Shape;529;g120c2e945c1_0_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8"/>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3" name="Shape 533"/>
        <p:cNvGrpSpPr/>
        <p:nvPr/>
      </p:nvGrpSpPr>
      <p:grpSpPr>
        <a:xfrm>
          <a:off x="0" y="0"/>
          <a:ext cx="0" cy="0"/>
          <a:chOff x="0" y="0"/>
          <a:chExt cx="0" cy="0"/>
        </a:xfrm>
      </p:grpSpPr>
      <p:pic>
        <p:nvPicPr>
          <p:cNvPr id="534" name="Google Shape;534;p15">
            <a:hlinkClick action="ppaction://hlinksldjump" r:id="rId3"/>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pic>
        <p:nvPicPr>
          <p:cNvPr id="535" name="Google Shape;535;p15"/>
          <p:cNvPicPr preferRelativeResize="0"/>
          <p:nvPr/>
        </p:nvPicPr>
        <p:blipFill rotWithShape="1">
          <a:blip r:embed="rId5">
            <a:alphaModFix/>
          </a:blip>
          <a:srcRect b="22738" l="0" r="19008" t="25921"/>
          <a:stretch/>
        </p:blipFill>
        <p:spPr>
          <a:xfrm>
            <a:off x="6046825" y="0"/>
            <a:ext cx="6159474" cy="6857999"/>
          </a:xfrm>
          <a:prstGeom prst="rect">
            <a:avLst/>
          </a:prstGeom>
          <a:noFill/>
          <a:ln>
            <a:noFill/>
          </a:ln>
        </p:spPr>
      </p:pic>
      <p:pic>
        <p:nvPicPr>
          <p:cNvPr id="536" name="Google Shape;536;p15"/>
          <p:cNvPicPr preferRelativeResize="0"/>
          <p:nvPr/>
        </p:nvPicPr>
        <p:blipFill rotWithShape="1">
          <a:blip r:embed="rId6">
            <a:alphaModFix/>
          </a:blip>
          <a:srcRect b="0" l="0" r="0" t="0"/>
          <a:stretch/>
        </p:blipFill>
        <p:spPr>
          <a:xfrm>
            <a:off x="538105" y="187612"/>
            <a:ext cx="2116193" cy="2364663"/>
          </a:xfrm>
          <a:prstGeom prst="rect">
            <a:avLst/>
          </a:prstGeom>
          <a:noFill/>
          <a:ln>
            <a:noFill/>
          </a:ln>
        </p:spPr>
      </p:pic>
      <p:sp>
        <p:nvSpPr>
          <p:cNvPr id="537" name="Google Shape;537;p15"/>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Product Ownership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38" name="Google Shape;538;p1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39" name="Google Shape;539;p15"/>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40" name="Google Shape;540;p15"/>
          <p:cNvSpPr txBox="1"/>
          <p:nvPr/>
        </p:nvSpPr>
        <p:spPr>
          <a:xfrm>
            <a:off x="7102214" y="5567950"/>
            <a:ext cx="3711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Business analysts, product owners, and product managers.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41" name="Google Shape;541;p15"/>
          <p:cNvSpPr txBox="1"/>
          <p:nvPr/>
        </p:nvSpPr>
        <p:spPr>
          <a:xfrm>
            <a:off x="177108" y="4844875"/>
            <a:ext cx="5777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MANAGEMENT TRACK</a:t>
            </a:r>
            <a:endParaRPr b="0" i="0" sz="1400" u="none" cap="none" strike="noStrike">
              <a:solidFill>
                <a:srgbClr val="000000"/>
              </a:solidFill>
              <a:latin typeface="Arial"/>
              <a:ea typeface="Arial"/>
              <a:cs typeface="Arial"/>
              <a:sym typeface="Arial"/>
            </a:endParaRPr>
          </a:p>
        </p:txBody>
      </p:sp>
      <p:pic>
        <p:nvPicPr>
          <p:cNvPr id="542" name="Google Shape;542;p15">
            <a:hlinkClick action="ppaction://hlinksldjump" r:id="rId7"/>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543" name="Google Shape;543;p1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44" name="Google Shape;544;p1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sp>
        <p:nvSpPr>
          <p:cNvPr id="545" name="Google Shape;545;p15"/>
          <p:cNvSpPr txBox="1"/>
          <p:nvPr/>
        </p:nvSpPr>
        <p:spPr>
          <a:xfrm>
            <a:off x="7114560" y="3287714"/>
            <a:ext cx="47106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Skills and Behaviors for Agile Product Ownership</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Working with Customers and Stakeholders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Product Planning and Development</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Assessing Value Delivered</a:t>
            </a:r>
            <a:endParaRPr b="0" i="0" sz="1400" u="none" cap="none" strike="noStrike">
              <a:solidFill>
                <a:schemeClr val="dk1"/>
              </a:solidFill>
              <a:latin typeface="Roboto"/>
              <a:ea typeface="Roboto"/>
              <a:cs typeface="Roboto"/>
              <a:sym typeface="Roboto"/>
            </a:endParaRPr>
          </a:p>
        </p:txBody>
      </p:sp>
      <p:sp>
        <p:nvSpPr>
          <p:cNvPr id="546" name="Google Shape;546;p15"/>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Achieving the Agile Product Ownership certification validates knowledge to understand customer needs and effectively deliver valuable products and services through key agile practices such as adaptive prioritization and planning. Students will learn how to align backlogs to the product vision, and balance the needs of the business, teams, and customers to maximize value delivered.</a:t>
            </a:r>
            <a:endParaRPr b="0" i="0" sz="1400" u="none" cap="none" strike="noStrike">
              <a:solidFill>
                <a:srgbClr val="000000"/>
              </a:solidFill>
              <a:latin typeface="Arial"/>
              <a:ea typeface="Arial"/>
              <a:cs typeface="Arial"/>
              <a:sym typeface="Arial"/>
            </a:endParaRPr>
          </a:p>
        </p:txBody>
      </p:sp>
      <p:pic>
        <p:nvPicPr>
          <p:cNvPr id="547" name="Google Shape;547;p15">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sp>
        <p:nvSpPr>
          <p:cNvPr id="548" name="Google Shape;548;p15"/>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49" name="Google Shape;549;p1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53" name="Shape 553"/>
        <p:cNvGrpSpPr/>
        <p:nvPr/>
      </p:nvGrpSpPr>
      <p:grpSpPr>
        <a:xfrm>
          <a:off x="0" y="0"/>
          <a:ext cx="0" cy="0"/>
          <a:chOff x="0" y="0"/>
          <a:chExt cx="0" cy="0"/>
        </a:xfrm>
      </p:grpSpPr>
      <p:pic>
        <p:nvPicPr>
          <p:cNvPr id="554" name="Google Shape;554;p3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55" name="Google Shape;555;p31"/>
          <p:cNvPicPr preferRelativeResize="0"/>
          <p:nvPr/>
        </p:nvPicPr>
        <p:blipFill rotWithShape="1">
          <a:blip r:embed="rId4">
            <a:alphaModFix/>
          </a:blip>
          <a:srcRect b="0" l="0" r="0" t="0"/>
          <a:stretch/>
        </p:blipFill>
        <p:spPr>
          <a:xfrm>
            <a:off x="538105" y="187612"/>
            <a:ext cx="2116189" cy="2364659"/>
          </a:xfrm>
          <a:prstGeom prst="rect">
            <a:avLst/>
          </a:prstGeom>
          <a:noFill/>
          <a:ln>
            <a:noFill/>
          </a:ln>
        </p:spPr>
      </p:pic>
      <p:sp>
        <p:nvSpPr>
          <p:cNvPr id="556" name="Google Shape;556;p31"/>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Product Management</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57" name="Google Shape;557;p3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58" name="Google Shape;558;p31"/>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59" name="Google Shape;559;p31"/>
          <p:cNvSpPr txBox="1"/>
          <p:nvPr/>
        </p:nvSpPr>
        <p:spPr>
          <a:xfrm>
            <a:off x="7102214" y="5567950"/>
            <a:ext cx="336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Product managers, product owners, and portfolio managers.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60" name="Google Shape;560;p31"/>
          <p:cNvSpPr txBox="1"/>
          <p:nvPr/>
        </p:nvSpPr>
        <p:spPr>
          <a:xfrm>
            <a:off x="7114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Product Lifecycle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Metrics that Matter for Products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Designing Hypothesis Tests and Experiments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Teams Across the Product Lifecycle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61" name="Google Shape;561;p31"/>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validates the skills required to discover, position, and deliver winning products in a competitive landscape. Product Management professionals take a strategic and external-facing view of the product life cycle to align product strategy with their organization’s purpose and customers’ needs.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62" name="Google Shape;562;p31"/>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pic>
        <p:nvPicPr>
          <p:cNvPr id="563" name="Google Shape;563;p31">
            <a:hlinkClick action="ppaction://hlinksldjump" r:id="rId5"/>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sp>
        <p:nvSpPr>
          <p:cNvPr id="564" name="Google Shape;564;p31"/>
          <p:cNvSpPr txBox="1"/>
          <p:nvPr/>
        </p:nvSpPr>
        <p:spPr>
          <a:xfrm>
            <a:off x="177108" y="4844875"/>
            <a:ext cx="5777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MANAGEMENT TRACK</a:t>
            </a:r>
            <a:endParaRPr b="0" i="0" sz="1400" u="none" cap="none" strike="noStrike">
              <a:solidFill>
                <a:srgbClr val="000000"/>
              </a:solidFill>
              <a:latin typeface="Arial"/>
              <a:ea typeface="Arial"/>
              <a:cs typeface="Arial"/>
              <a:sym typeface="Arial"/>
            </a:endParaRPr>
          </a:p>
        </p:txBody>
      </p:sp>
      <p:pic>
        <p:nvPicPr>
          <p:cNvPr id="565" name="Google Shape;565;p31">
            <a:hlinkClick action="ppaction://hlinksldjump" r:id="rId6"/>
          </p:cNvPr>
          <p:cNvPicPr preferRelativeResize="0"/>
          <p:nvPr/>
        </p:nvPicPr>
        <p:blipFill rotWithShape="1">
          <a:blip r:embed="rId7">
            <a:alphaModFix/>
          </a:blip>
          <a:srcRect b="0" l="0" r="0" t="0"/>
          <a:stretch/>
        </p:blipFill>
        <p:spPr>
          <a:xfrm>
            <a:off x="1916008" y="5319629"/>
            <a:ext cx="1048368" cy="1171461"/>
          </a:xfrm>
          <a:prstGeom prst="rect">
            <a:avLst/>
          </a:prstGeom>
          <a:noFill/>
          <a:ln>
            <a:noFill/>
          </a:ln>
        </p:spPr>
      </p:pic>
      <p:cxnSp>
        <p:nvCxnSpPr>
          <p:cNvPr id="566" name="Google Shape;566;p3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67" name="Google Shape;567;p3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68" name="Google Shape;568;p31">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sp>
        <p:nvSpPr>
          <p:cNvPr id="569" name="Google Shape;569;p3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73" name="Shape 573"/>
        <p:cNvGrpSpPr/>
        <p:nvPr/>
      </p:nvGrpSpPr>
      <p:grpSpPr>
        <a:xfrm>
          <a:off x="0" y="0"/>
          <a:ext cx="0" cy="0"/>
          <a:chOff x="0" y="0"/>
          <a:chExt cx="0" cy="0"/>
        </a:xfrm>
      </p:grpSpPr>
      <p:pic>
        <p:nvPicPr>
          <p:cNvPr id="574" name="Google Shape;574;p1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75" name="Google Shape;575;p12"/>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76" name="Google Shape;576;p12"/>
          <p:cNvSpPr txBox="1"/>
          <p:nvPr/>
        </p:nvSpPr>
        <p:spPr>
          <a:xfrm>
            <a:off x="2823632" y="1016001"/>
            <a:ext cx="100629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Project and Delivery Management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77" name="Google Shape;577;p1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78" name="Google Shape;578;p12"/>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79" name="Google Shape;579;p12"/>
          <p:cNvSpPr txBox="1"/>
          <p:nvPr/>
        </p:nvSpPr>
        <p:spPr>
          <a:xfrm>
            <a:off x="7102214" y="5567950"/>
            <a:ext cx="457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Delivery managers and delivery team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80" name="Google Shape;580;p12"/>
          <p:cNvSpPr txBox="1"/>
          <p:nvPr/>
        </p:nvSpPr>
        <p:spPr>
          <a:xfrm>
            <a:off x="177109" y="4899900"/>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DELIVERY MANAGEMENT TRACK</a:t>
            </a:r>
            <a:endParaRPr b="0" i="0" sz="1400" u="none" cap="none" strike="noStrike">
              <a:solidFill>
                <a:srgbClr val="000000"/>
              </a:solidFill>
              <a:latin typeface="Arial"/>
              <a:ea typeface="Arial"/>
              <a:cs typeface="Arial"/>
              <a:sym typeface="Arial"/>
            </a:endParaRPr>
          </a:p>
        </p:txBody>
      </p:sp>
      <p:sp>
        <p:nvSpPr>
          <p:cNvPr id="581" name="Google Shape;581;p12"/>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Delivery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Manage the System, Empower the Team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 Value Continuously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Planning and Monitoring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82" name="Google Shape;582;p12"/>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Project and Delivery Management certification verifies that the holder possesses the skills for successful Lean and Agile product delivery using various approaches, including projects and value-streams. The learner will be able to identify dependencies and blockers, enable rapid feedback and learning, and facilitate incremental value delivery.</a:t>
            </a:r>
            <a:endParaRPr b="0" i="0" sz="1400" u="none" cap="none" strike="noStrike">
              <a:solidFill>
                <a:srgbClr val="000000"/>
              </a:solidFill>
              <a:latin typeface="Arial"/>
              <a:ea typeface="Arial"/>
              <a:cs typeface="Arial"/>
              <a:sym typeface="Arial"/>
            </a:endParaRPr>
          </a:p>
        </p:txBody>
      </p:sp>
      <p:pic>
        <p:nvPicPr>
          <p:cNvPr id="583" name="Google Shape;583;p12">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584" name="Google Shape;584;p1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85" name="Google Shape;585;p1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86" name="Google Shape;586;p12">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587" name="Google Shape;587;p12">
            <a:hlinkClick action="ppaction://hlinksldjump" r:id="rId8"/>
          </p:cNvPr>
          <p:cNvPicPr preferRelativeResize="0"/>
          <p:nvPr/>
        </p:nvPicPr>
        <p:blipFill rotWithShape="1">
          <a:blip r:embed="rId9">
            <a:alphaModFix/>
          </a:blip>
          <a:srcRect b="0" l="0" r="0" t="0"/>
          <a:stretch/>
        </p:blipFill>
        <p:spPr>
          <a:xfrm>
            <a:off x="3654983" y="5339354"/>
            <a:ext cx="1048368" cy="1171461"/>
          </a:xfrm>
          <a:prstGeom prst="rect">
            <a:avLst/>
          </a:prstGeom>
          <a:noFill/>
          <a:ln>
            <a:noFill/>
          </a:ln>
        </p:spPr>
      </p:pic>
      <p:sp>
        <p:nvSpPr>
          <p:cNvPr id="588" name="Google Shape;588;p12"/>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89" name="Google Shape;589;p1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3" name="Shape 593"/>
        <p:cNvGrpSpPr/>
        <p:nvPr/>
      </p:nvGrpSpPr>
      <p:grpSpPr>
        <a:xfrm>
          <a:off x="0" y="0"/>
          <a:ext cx="0" cy="0"/>
          <a:chOff x="0" y="0"/>
          <a:chExt cx="0" cy="0"/>
        </a:xfrm>
      </p:grpSpPr>
      <p:pic>
        <p:nvPicPr>
          <p:cNvPr id="594" name="Google Shape;594;p13"/>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95" name="Google Shape;595;p13"/>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96" name="Google Shape;596;p13"/>
          <p:cNvSpPr txBox="1"/>
          <p:nvPr/>
        </p:nvSpPr>
        <p:spPr>
          <a:xfrm>
            <a:off x="2823632" y="1016001"/>
            <a:ext cx="8771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Delivery at Scale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97" name="Google Shape;597;p13"/>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98" name="Google Shape;598;p13"/>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99" name="Google Shape;599;p13"/>
          <p:cNvSpPr txBox="1"/>
          <p:nvPr/>
        </p:nvSpPr>
        <p:spPr>
          <a:xfrm>
            <a:off x="7114560" y="3287714"/>
            <a:ext cx="47106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Optimize the System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Empower the Organization to Deliver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Align Value Delivery at Scale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00" name="Google Shape;600;p13"/>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demonstrates an individual’s skills to apply agile management skills to enterprise-level product development using value-streams, projects, and programs. It validates proficiency in organizing effective outcomes, eliminating waste, maximizing value-delivery, and communicating value and progress across an organization.</a:t>
            </a:r>
            <a:endParaRPr b="0" i="0" sz="1400" u="none" cap="none" strike="noStrike">
              <a:solidFill>
                <a:srgbClr val="000000"/>
              </a:solidFill>
              <a:latin typeface="Arial"/>
              <a:ea typeface="Arial"/>
              <a:cs typeface="Arial"/>
              <a:sym typeface="Arial"/>
            </a:endParaRPr>
          </a:p>
        </p:txBody>
      </p:sp>
      <p:pic>
        <p:nvPicPr>
          <p:cNvPr id="601" name="Google Shape;601;p13">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02" name="Google Shape;602;p13"/>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03" name="Google Shape;603;p13"/>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04" name="Google Shape;604;p13">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05" name="Google Shape;605;p13">
            <a:hlinkClick action="ppaction://hlinksldjump" r:id="rId9"/>
          </p:cNvPr>
          <p:cNvPicPr preferRelativeResize="0"/>
          <p:nvPr/>
        </p:nvPicPr>
        <p:blipFill rotWithShape="1">
          <a:blip r:embed="rId4">
            <a:alphaModFix/>
          </a:blip>
          <a:srcRect b="0" l="0" r="0" t="0"/>
          <a:stretch/>
        </p:blipFill>
        <p:spPr>
          <a:xfrm>
            <a:off x="3654983" y="5339354"/>
            <a:ext cx="1048368" cy="1171461"/>
          </a:xfrm>
          <a:prstGeom prst="rect">
            <a:avLst/>
          </a:prstGeom>
          <a:noFill/>
          <a:ln>
            <a:noFill/>
          </a:ln>
        </p:spPr>
      </p:pic>
      <p:sp>
        <p:nvSpPr>
          <p:cNvPr id="606" name="Google Shape;606;p13"/>
          <p:cNvSpPr txBox="1"/>
          <p:nvPr/>
        </p:nvSpPr>
        <p:spPr>
          <a:xfrm>
            <a:off x="177109" y="4899900"/>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DELIVERY MANAGEMENT TRACK</a:t>
            </a:r>
            <a:endParaRPr b="0" i="0" sz="1400" u="none" cap="none" strike="noStrike">
              <a:solidFill>
                <a:srgbClr val="000000"/>
              </a:solidFill>
              <a:latin typeface="Arial"/>
              <a:ea typeface="Arial"/>
              <a:cs typeface="Arial"/>
              <a:sym typeface="Arial"/>
            </a:endParaRPr>
          </a:p>
        </p:txBody>
      </p:sp>
      <p:sp>
        <p:nvSpPr>
          <p:cNvPr id="607" name="Google Shape;607;p13"/>
          <p:cNvSpPr txBox="1"/>
          <p:nvPr/>
        </p:nvSpPr>
        <p:spPr>
          <a:xfrm>
            <a:off x="7102214" y="5567950"/>
            <a:ext cx="457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Delivery managers and delivery team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08" name="Google Shape;608;p13"/>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09" name="Google Shape;609;p13"/>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13" name="Shape 613"/>
        <p:cNvGrpSpPr/>
        <p:nvPr/>
      </p:nvGrpSpPr>
      <p:grpSpPr>
        <a:xfrm>
          <a:off x="0" y="0"/>
          <a:ext cx="0" cy="0"/>
          <a:chOff x="0" y="0"/>
          <a:chExt cx="0" cy="0"/>
        </a:xfrm>
      </p:grpSpPr>
      <p:pic>
        <p:nvPicPr>
          <p:cNvPr id="614" name="Google Shape;614;p2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15" name="Google Shape;615;p24"/>
          <p:cNvPicPr preferRelativeResize="0"/>
          <p:nvPr/>
        </p:nvPicPr>
        <p:blipFill rotWithShape="1">
          <a:blip r:embed="rId4">
            <a:alphaModFix/>
          </a:blip>
          <a:srcRect b="0" l="0" r="0" t="0"/>
          <a:stretch/>
        </p:blipFill>
        <p:spPr>
          <a:xfrm>
            <a:off x="538105" y="187612"/>
            <a:ext cx="2116192" cy="2364662"/>
          </a:xfrm>
          <a:prstGeom prst="rect">
            <a:avLst/>
          </a:prstGeom>
          <a:noFill/>
          <a:ln>
            <a:noFill/>
          </a:ln>
        </p:spPr>
      </p:pic>
      <p:sp>
        <p:nvSpPr>
          <p:cNvPr id="616" name="Google Shape;616;p24"/>
          <p:cNvSpPr txBox="1"/>
          <p:nvPr/>
        </p:nvSpPr>
        <p:spPr>
          <a:xfrm>
            <a:off x="2823632" y="1016001"/>
            <a:ext cx="8771400" cy="25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Programming</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17" name="Google Shape;617;p24"/>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18" name="Google Shape;618;p24"/>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19" name="Google Shape;619;p24"/>
          <p:cNvSpPr txBox="1"/>
          <p:nvPr/>
        </p:nvSpPr>
        <p:spPr>
          <a:xfrm>
            <a:off x="7102214" y="5567950"/>
            <a:ext cx="3995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Software developers, application programmers, systems designers, technical architects, development managers, and technical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20" name="Google Shape;620;p24"/>
          <p:cNvSpPr txBox="1"/>
          <p:nvPr/>
        </p:nvSpPr>
        <p:spPr>
          <a:xfrm>
            <a:off x="177108" y="4899900"/>
            <a:ext cx="5869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ENGINEERING TRACK</a:t>
            </a:r>
            <a:endParaRPr b="0" i="0" sz="1400" u="none" cap="none" strike="noStrike">
              <a:solidFill>
                <a:srgbClr val="000000"/>
              </a:solidFill>
              <a:latin typeface="Arial"/>
              <a:ea typeface="Arial"/>
              <a:cs typeface="Arial"/>
              <a:sym typeface="Arial"/>
            </a:endParaRPr>
          </a:p>
        </p:txBody>
      </p:sp>
      <p:sp>
        <p:nvSpPr>
          <p:cNvPr id="621" name="Google Shape;621;p24"/>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Refactoring and Legacy Code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Acceptance Testing and Automated Tests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Collaborative and Test-Driven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Version Control and Continuous Integration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22" name="Google Shape;622;p24"/>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Earning the Agile Programming (ICP-PRG) certification demonstrates the ability to inspect and adapt code efficiently and effectively to accommodate new insights, product changes, and technical innovations. Designees know how to move away from traditional waterfall development and into developer collaboration techniques, like pair programming and collective code ownership.</a:t>
            </a:r>
            <a:endParaRPr b="0" i="0" sz="1400" u="none" cap="none" strike="noStrike">
              <a:solidFill>
                <a:srgbClr val="000000"/>
              </a:solidFill>
              <a:latin typeface="Arial"/>
              <a:ea typeface="Arial"/>
              <a:cs typeface="Arial"/>
              <a:sym typeface="Arial"/>
            </a:endParaRPr>
          </a:p>
        </p:txBody>
      </p:sp>
      <p:pic>
        <p:nvPicPr>
          <p:cNvPr id="623" name="Google Shape;623;p24">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624" name="Google Shape;624;p2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25" name="Google Shape;625;p2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26" name="Google Shape;626;p24">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627" name="Google Shape;627;p24">
            <a:hlinkClick action="ppaction://hlinksldjump" r:id="rId8"/>
          </p:cNvPr>
          <p:cNvPicPr preferRelativeResize="0"/>
          <p:nvPr/>
        </p:nvPicPr>
        <p:blipFill rotWithShape="1">
          <a:blip r:embed="rId9">
            <a:alphaModFix/>
          </a:blip>
          <a:srcRect b="0" l="0" r="0" t="0"/>
          <a:stretch/>
        </p:blipFill>
        <p:spPr>
          <a:xfrm>
            <a:off x="3654983" y="5319629"/>
            <a:ext cx="1048368" cy="1171461"/>
          </a:xfrm>
          <a:prstGeom prst="rect">
            <a:avLst/>
          </a:prstGeom>
          <a:noFill/>
          <a:ln>
            <a:noFill/>
          </a:ln>
        </p:spPr>
      </p:pic>
      <p:sp>
        <p:nvSpPr>
          <p:cNvPr id="628" name="Google Shape;628;p24"/>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29" name="Google Shape;629;p2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3" name="Shape 633"/>
        <p:cNvGrpSpPr/>
        <p:nvPr/>
      </p:nvGrpSpPr>
      <p:grpSpPr>
        <a:xfrm>
          <a:off x="0" y="0"/>
          <a:ext cx="0" cy="0"/>
          <a:chOff x="0" y="0"/>
          <a:chExt cx="0" cy="0"/>
        </a:xfrm>
      </p:grpSpPr>
      <p:pic>
        <p:nvPicPr>
          <p:cNvPr id="634" name="Google Shape;634;p2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35" name="Google Shape;635;p25"/>
          <p:cNvPicPr preferRelativeResize="0"/>
          <p:nvPr/>
        </p:nvPicPr>
        <p:blipFill rotWithShape="1">
          <a:blip r:embed="rId4">
            <a:alphaModFix/>
          </a:blip>
          <a:srcRect b="0" l="0" r="0" t="0"/>
          <a:stretch/>
        </p:blipFill>
        <p:spPr>
          <a:xfrm>
            <a:off x="538105" y="187612"/>
            <a:ext cx="2116192" cy="2364661"/>
          </a:xfrm>
          <a:prstGeom prst="rect">
            <a:avLst/>
          </a:prstGeom>
          <a:noFill/>
          <a:ln>
            <a:noFill/>
          </a:ln>
        </p:spPr>
      </p:pic>
      <p:sp>
        <p:nvSpPr>
          <p:cNvPr id="636" name="Google Shape;636;p25"/>
          <p:cNvSpPr txBox="1"/>
          <p:nvPr/>
        </p:nvSpPr>
        <p:spPr>
          <a:xfrm>
            <a:off x="2823632" y="1016001"/>
            <a:ext cx="8771321"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Software Design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37" name="Google Shape;637;p2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38" name="Google Shape;638;p25"/>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39" name="Google Shape;639;p25"/>
          <p:cNvSpPr txBox="1"/>
          <p:nvPr/>
        </p:nvSpPr>
        <p:spPr>
          <a:xfrm>
            <a:off x="7102214" y="5567950"/>
            <a:ext cx="3995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Software developers, application programmers, systems designers, technical architects, development managers, and technical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40" name="Google Shape;640;p25"/>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Effective Software Design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Sequencing Work throughout the Agile Lifecycle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Technical Leadership Skills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Applying Continuous Delivery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41" name="Google Shape;641;p25"/>
          <p:cNvSpPr txBox="1"/>
          <p:nvPr/>
        </p:nvSpPr>
        <p:spPr>
          <a:xfrm>
            <a:off x="177096" y="3308272"/>
            <a:ext cx="591890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Software Design certification distinguishes professionals who can respond to customer goals, analyze the impact of technical debt, and determine the level of design needed at various stages of an agile project development cycle.</a:t>
            </a:r>
            <a:endParaRPr b="0" i="0" sz="1400" u="none" cap="none" strike="noStrike">
              <a:solidFill>
                <a:srgbClr val="000000"/>
              </a:solidFill>
              <a:latin typeface="Arial"/>
              <a:ea typeface="Arial"/>
              <a:cs typeface="Arial"/>
              <a:sym typeface="Arial"/>
            </a:endParaRPr>
          </a:p>
        </p:txBody>
      </p:sp>
      <p:pic>
        <p:nvPicPr>
          <p:cNvPr id="642" name="Google Shape;642;p25">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43" name="Google Shape;643;p2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44" name="Google Shape;644;p2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45" name="Google Shape;645;p25">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46" name="Google Shape;646;p25">
            <a:hlinkClick action="ppaction://hlinksldjump" r:id="rId9"/>
          </p:cNvPr>
          <p:cNvPicPr preferRelativeResize="0"/>
          <p:nvPr/>
        </p:nvPicPr>
        <p:blipFill rotWithShape="1">
          <a:blip r:embed="rId4">
            <a:alphaModFix/>
          </a:blip>
          <a:srcRect b="0" l="0" r="0" t="0"/>
          <a:stretch/>
        </p:blipFill>
        <p:spPr>
          <a:xfrm>
            <a:off x="3654983" y="5319629"/>
            <a:ext cx="1048368" cy="1171461"/>
          </a:xfrm>
          <a:prstGeom prst="rect">
            <a:avLst/>
          </a:prstGeom>
          <a:noFill/>
          <a:ln>
            <a:noFill/>
          </a:ln>
        </p:spPr>
      </p:pic>
      <p:sp>
        <p:nvSpPr>
          <p:cNvPr id="647" name="Google Shape;647;p25"/>
          <p:cNvSpPr txBox="1"/>
          <p:nvPr/>
        </p:nvSpPr>
        <p:spPr>
          <a:xfrm>
            <a:off x="177108" y="4899900"/>
            <a:ext cx="5869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ENGINEERING TRACK</a:t>
            </a:r>
            <a:endParaRPr b="0" i="0" sz="1400" u="none" cap="none" strike="noStrike">
              <a:solidFill>
                <a:srgbClr val="000000"/>
              </a:solidFill>
              <a:latin typeface="Arial"/>
              <a:ea typeface="Arial"/>
              <a:cs typeface="Arial"/>
              <a:sym typeface="Arial"/>
            </a:endParaRPr>
          </a:p>
        </p:txBody>
      </p:sp>
      <p:sp>
        <p:nvSpPr>
          <p:cNvPr id="648" name="Google Shape;648;p25"/>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49" name="Google Shape;649;p2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3" name="Shape 653"/>
        <p:cNvGrpSpPr/>
        <p:nvPr/>
      </p:nvGrpSpPr>
      <p:grpSpPr>
        <a:xfrm>
          <a:off x="0" y="0"/>
          <a:ext cx="0" cy="0"/>
          <a:chOff x="0" y="0"/>
          <a:chExt cx="0" cy="0"/>
        </a:xfrm>
      </p:grpSpPr>
      <p:pic>
        <p:nvPicPr>
          <p:cNvPr id="654" name="Google Shape;654;p1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55" name="Google Shape;655;p18"/>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56" name="Google Shape;656;p18"/>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Testing</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57" name="Google Shape;657;p1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58" name="Google Shape;658;p18"/>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59" name="Google Shape;659;p18"/>
          <p:cNvSpPr txBox="1"/>
          <p:nvPr/>
        </p:nvSpPr>
        <p:spPr>
          <a:xfrm>
            <a:off x="7102214" y="5567950"/>
            <a:ext cx="35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testers, test engineers, test managers, developers, technical leads.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60" name="Google Shape;660;p18"/>
          <p:cNvSpPr txBox="1"/>
          <p:nvPr/>
        </p:nvSpPr>
        <p:spPr>
          <a:xfrm>
            <a:off x="177105" y="4899900"/>
            <a:ext cx="42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TESTING TRACK</a:t>
            </a:r>
            <a:endParaRPr b="0" i="0" sz="1400" u="none" cap="none" strike="noStrike">
              <a:solidFill>
                <a:srgbClr val="000000"/>
              </a:solidFill>
              <a:latin typeface="Arial"/>
              <a:ea typeface="Arial"/>
              <a:cs typeface="Arial"/>
              <a:sym typeface="Arial"/>
            </a:endParaRPr>
          </a:p>
        </p:txBody>
      </p:sp>
      <p:sp>
        <p:nvSpPr>
          <p:cNvPr id="661" name="Google Shape;661;p18"/>
          <p:cNvSpPr txBox="1"/>
          <p:nvPr/>
        </p:nvSpPr>
        <p:spPr>
          <a:xfrm>
            <a:off x="7114560" y="3287714"/>
            <a:ext cx="4710600" cy="738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Testing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Testing Techniques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Testing Process</a:t>
            </a:r>
            <a:endParaRPr b="0" i="0" sz="1400" u="none" cap="none" strike="noStrike">
              <a:solidFill>
                <a:srgbClr val="000000"/>
              </a:solidFill>
              <a:latin typeface="Arial"/>
              <a:ea typeface="Arial"/>
              <a:cs typeface="Arial"/>
              <a:sym typeface="Arial"/>
            </a:endParaRPr>
          </a:p>
        </p:txBody>
      </p:sp>
      <p:sp>
        <p:nvSpPr>
          <p:cNvPr id="662" name="Google Shape;662;p18"/>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verifies that the recipient possesses the capability to apply the agile mindset to software testing in a real world environment. The Agile tester has the knowledge to identify key elements of the agile testing mindset, design testing based on features and user stories, and provide risk-based feedback on the quality of products through effective testing techniques.</a:t>
            </a:r>
            <a:endParaRPr b="0" i="0" sz="1400" u="none" cap="none" strike="noStrike">
              <a:solidFill>
                <a:srgbClr val="000000"/>
              </a:solidFill>
              <a:latin typeface="Arial"/>
              <a:ea typeface="Arial"/>
              <a:cs typeface="Arial"/>
              <a:sym typeface="Arial"/>
            </a:endParaRPr>
          </a:p>
        </p:txBody>
      </p:sp>
      <p:pic>
        <p:nvPicPr>
          <p:cNvPr id="663" name="Google Shape;663;p18">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664" name="Google Shape;664;p18"/>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65" name="Google Shape;665;p18"/>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66" name="Google Shape;666;p18">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667" name="Google Shape;667;p18">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sp>
        <p:nvSpPr>
          <p:cNvPr id="668" name="Google Shape;668;p18"/>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69" name="Google Shape;669;p1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3" name="Shape 673"/>
        <p:cNvGrpSpPr/>
        <p:nvPr/>
      </p:nvGrpSpPr>
      <p:grpSpPr>
        <a:xfrm>
          <a:off x="0" y="0"/>
          <a:ext cx="0" cy="0"/>
          <a:chOff x="0" y="0"/>
          <a:chExt cx="0" cy="0"/>
        </a:xfrm>
      </p:grpSpPr>
      <p:pic>
        <p:nvPicPr>
          <p:cNvPr id="674" name="Google Shape;674;p1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75" name="Google Shape;675;p19"/>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76" name="Google Shape;676;p19"/>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Test Automation</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77" name="Google Shape;677;p1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78" name="Google Shape;678;p19"/>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79" name="Google Shape;679;p19"/>
          <p:cNvSpPr txBox="1"/>
          <p:nvPr/>
        </p:nvSpPr>
        <p:spPr>
          <a:xfrm>
            <a:off x="7114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Test Automation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Integration</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Automated Story and Feature Testing</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Automation Support for Integration and System Testing </a:t>
            </a:r>
            <a:endParaRPr b="0" i="0" sz="1400" u="none" cap="none" strike="noStrike">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80" name="Google Shape;680;p19"/>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industry-recognized certification validates knowledge of  preparing and implementing test automation in an agile development and/or continuous integration environment. </a:t>
            </a:r>
            <a:endParaRPr b="0" i="0" sz="1400" u="none" cap="none" strike="noStrike">
              <a:solidFill>
                <a:srgbClr val="000000"/>
              </a:solidFill>
              <a:latin typeface="Arial"/>
              <a:ea typeface="Arial"/>
              <a:cs typeface="Arial"/>
              <a:sym typeface="Arial"/>
            </a:endParaRPr>
          </a:p>
        </p:txBody>
      </p:sp>
      <p:pic>
        <p:nvPicPr>
          <p:cNvPr id="681" name="Google Shape;681;p19">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82" name="Google Shape;682;p1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83" name="Google Shape;683;p1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84" name="Google Shape;684;p19">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85" name="Google Shape;685;p19">
            <a:hlinkClick action="ppaction://hlinksldjump" r:id="rId9"/>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sp>
        <p:nvSpPr>
          <p:cNvPr id="686" name="Google Shape;686;p19"/>
          <p:cNvSpPr txBox="1"/>
          <p:nvPr/>
        </p:nvSpPr>
        <p:spPr>
          <a:xfrm>
            <a:off x="177105" y="4899900"/>
            <a:ext cx="42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TESTING TRACK</a:t>
            </a:r>
            <a:endParaRPr b="0" i="0" sz="1400" u="none" cap="none" strike="noStrike">
              <a:solidFill>
                <a:srgbClr val="000000"/>
              </a:solidFill>
              <a:latin typeface="Arial"/>
              <a:ea typeface="Arial"/>
              <a:cs typeface="Arial"/>
              <a:sym typeface="Arial"/>
            </a:endParaRPr>
          </a:p>
        </p:txBody>
      </p:sp>
      <p:sp>
        <p:nvSpPr>
          <p:cNvPr id="687" name="Google Shape;687;p19"/>
          <p:cNvSpPr txBox="1"/>
          <p:nvPr/>
        </p:nvSpPr>
        <p:spPr>
          <a:xfrm>
            <a:off x="7102214" y="5567950"/>
            <a:ext cx="35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testers, test engineers, test managers, developers, technical leads.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88" name="Google Shape;688;p19"/>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89" name="Google Shape;689;p1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106e6aa31ee_1_544" title="Welcome to your ICAgile Accredited Class_Start of Class Video.mp4">
            <a:hlinkClick r:id="rId3"/>
          </p:cNvPr>
          <p:cNvPicPr preferRelativeResize="0"/>
          <p:nvPr/>
        </p:nvPicPr>
        <p:blipFill rotWithShape="1">
          <a:blip r:embed="rId4">
            <a:alphaModFix/>
          </a:blip>
          <a:srcRect b="0" l="0" r="0" t="0"/>
          <a:stretch/>
        </p:blipFill>
        <p:spPr>
          <a:xfrm>
            <a:off x="152400" y="152400"/>
            <a:ext cx="11650133" cy="655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93" name="Shape 693"/>
        <p:cNvGrpSpPr/>
        <p:nvPr/>
      </p:nvGrpSpPr>
      <p:grpSpPr>
        <a:xfrm>
          <a:off x="0" y="0"/>
          <a:ext cx="0" cy="0"/>
          <a:chOff x="0" y="0"/>
          <a:chExt cx="0" cy="0"/>
        </a:xfrm>
      </p:grpSpPr>
      <p:pic>
        <p:nvPicPr>
          <p:cNvPr id="694" name="Google Shape;694;p2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95" name="Google Shape;695;p21"/>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96" name="Google Shape;696;p21"/>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Foundations of DevOps</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97" name="Google Shape;697;p2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98" name="Google Shape;698;p21"/>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99" name="Google Shape;699;p21"/>
          <p:cNvSpPr txBox="1"/>
          <p:nvPr/>
        </p:nvSpPr>
        <p:spPr>
          <a:xfrm>
            <a:off x="7102214" y="5567950"/>
            <a:ext cx="457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Developers, testers, operations leads, DevOps engineers, and site reliability engineers.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00" name="Google Shape;700;p21"/>
          <p:cNvSpPr txBox="1"/>
          <p:nvPr/>
        </p:nvSpPr>
        <p:spPr>
          <a:xfrm>
            <a:off x="177103" y="4899900"/>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DEVOPS TRACK</a:t>
            </a:r>
            <a:endParaRPr b="0" i="0" sz="1400" u="none" cap="none" strike="noStrike">
              <a:solidFill>
                <a:srgbClr val="000000"/>
              </a:solidFill>
              <a:latin typeface="Arial"/>
              <a:ea typeface="Arial"/>
              <a:cs typeface="Arial"/>
              <a:sym typeface="Arial"/>
            </a:endParaRPr>
          </a:p>
        </p:txBody>
      </p:sp>
      <p:sp>
        <p:nvSpPr>
          <p:cNvPr id="701" name="Google Shape;701;p21"/>
          <p:cNvSpPr txBox="1"/>
          <p:nvPr/>
        </p:nvSpPr>
        <p:spPr>
          <a:xfrm>
            <a:off x="7114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Case For DevOps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Configuration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Integration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Delivery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Operations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02" name="Google Shape;702;p21"/>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Foundations of DevOps certification demonstrates an individual's mindset change from traditional software development to agile and collaborative approaches by delivering software with the Operations team. Holders can show how DevOps leads to effectively coding, testing, scaling, and releasing software continuously. </a:t>
            </a:r>
            <a:endParaRPr b="0" i="0" sz="1400" u="none" cap="none" strike="noStrike">
              <a:solidFill>
                <a:srgbClr val="000000"/>
              </a:solidFill>
              <a:latin typeface="Arial"/>
              <a:ea typeface="Arial"/>
              <a:cs typeface="Arial"/>
              <a:sym typeface="Arial"/>
            </a:endParaRPr>
          </a:p>
        </p:txBody>
      </p:sp>
      <p:pic>
        <p:nvPicPr>
          <p:cNvPr id="703" name="Google Shape;703;p21">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04" name="Google Shape;704;p2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05" name="Google Shape;705;p2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06" name="Google Shape;706;p21">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707" name="Google Shape;707;p21">
            <a:hlinkClick action="ppaction://hlinksldjump" r:id="rId8"/>
          </p:cNvPr>
          <p:cNvPicPr preferRelativeResize="0"/>
          <p:nvPr/>
        </p:nvPicPr>
        <p:blipFill rotWithShape="1">
          <a:blip r:embed="rId9">
            <a:alphaModFix/>
          </a:blip>
          <a:srcRect b="0" l="0" r="0" t="0"/>
          <a:stretch/>
        </p:blipFill>
        <p:spPr>
          <a:xfrm>
            <a:off x="3619833" y="5320554"/>
            <a:ext cx="1048368" cy="1171461"/>
          </a:xfrm>
          <a:prstGeom prst="rect">
            <a:avLst/>
          </a:prstGeom>
          <a:noFill/>
          <a:ln>
            <a:noFill/>
          </a:ln>
        </p:spPr>
      </p:pic>
      <p:sp>
        <p:nvSpPr>
          <p:cNvPr id="708" name="Google Shape;708;p21"/>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09" name="Google Shape;709;p2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13" name="Shape 713"/>
        <p:cNvGrpSpPr/>
        <p:nvPr/>
      </p:nvGrpSpPr>
      <p:grpSpPr>
        <a:xfrm>
          <a:off x="0" y="0"/>
          <a:ext cx="0" cy="0"/>
          <a:chOff x="0" y="0"/>
          <a:chExt cx="0" cy="0"/>
        </a:xfrm>
      </p:grpSpPr>
      <p:pic>
        <p:nvPicPr>
          <p:cNvPr id="714" name="Google Shape;714;p2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15" name="Google Shape;715;p22"/>
          <p:cNvPicPr preferRelativeResize="0"/>
          <p:nvPr/>
        </p:nvPicPr>
        <p:blipFill rotWithShape="1">
          <a:blip r:embed="rId4">
            <a:alphaModFix/>
          </a:blip>
          <a:srcRect b="0" l="0" r="0" t="0"/>
          <a:stretch/>
        </p:blipFill>
        <p:spPr>
          <a:xfrm>
            <a:off x="538105" y="187612"/>
            <a:ext cx="2116193" cy="2364662"/>
          </a:xfrm>
          <a:prstGeom prst="rect">
            <a:avLst/>
          </a:prstGeom>
          <a:noFill/>
          <a:ln>
            <a:noFill/>
          </a:ln>
        </p:spPr>
      </p:pic>
      <p:sp>
        <p:nvSpPr>
          <p:cNvPr id="716" name="Google Shape;716;p22"/>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Implementing DevOps</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17" name="Google Shape;717;p2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18" name="Google Shape;718;p22"/>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19" name="Google Shape;719;p22"/>
          <p:cNvSpPr txBox="1"/>
          <p:nvPr/>
        </p:nvSpPr>
        <p:spPr>
          <a:xfrm>
            <a:off x="7102214" y="5567950"/>
            <a:ext cx="457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Developers, testers, operations leads, DevOps engineers, and site reliability engineers.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20" name="Google Shape;720;p22"/>
          <p:cNvSpPr txBox="1"/>
          <p:nvPr/>
        </p:nvSpPr>
        <p:spPr>
          <a:xfrm>
            <a:off x="7114560" y="3287714"/>
            <a:ext cx="47106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Planning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Building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Monitoring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Maturing the Pipeline</a:t>
            </a:r>
            <a:endParaRPr b="0" i="0" sz="1400" u="none" cap="none" strike="noStrike">
              <a:solidFill>
                <a:schemeClr val="dk1"/>
              </a:solidFill>
              <a:latin typeface="Roboto"/>
              <a:ea typeface="Roboto"/>
              <a:cs typeface="Roboto"/>
              <a:sym typeface="Roboto"/>
            </a:endParaRPr>
          </a:p>
        </p:txBody>
      </p:sp>
      <p:sp>
        <p:nvSpPr>
          <p:cNvPr id="721" name="Google Shape;721;p22"/>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Implementing DevOps is the next step for learners who want to apply their knowledge of DevOps. It verifies a professional’s ability to plan, build, monitor, and mature the CI/CD pipeline.</a:t>
            </a:r>
            <a:endParaRPr b="0" i="0" sz="1400" u="none" cap="none" strike="noStrike">
              <a:solidFill>
                <a:srgbClr val="000000"/>
              </a:solidFill>
              <a:latin typeface="Arial"/>
              <a:ea typeface="Arial"/>
              <a:cs typeface="Arial"/>
              <a:sym typeface="Arial"/>
            </a:endParaRPr>
          </a:p>
        </p:txBody>
      </p:sp>
      <p:pic>
        <p:nvPicPr>
          <p:cNvPr id="722" name="Google Shape;722;p22">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723" name="Google Shape;723;p2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24" name="Google Shape;724;p2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25" name="Google Shape;725;p22">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726" name="Google Shape;726;p22">
            <a:hlinkClick action="ppaction://hlinksldjump" r:id="rId9"/>
          </p:cNvPr>
          <p:cNvPicPr preferRelativeResize="0"/>
          <p:nvPr/>
        </p:nvPicPr>
        <p:blipFill rotWithShape="1">
          <a:blip r:embed="rId4">
            <a:alphaModFix/>
          </a:blip>
          <a:srcRect b="0" l="0" r="0" t="0"/>
          <a:stretch/>
        </p:blipFill>
        <p:spPr>
          <a:xfrm>
            <a:off x="3619833" y="5320554"/>
            <a:ext cx="1048368" cy="1171461"/>
          </a:xfrm>
          <a:prstGeom prst="rect">
            <a:avLst/>
          </a:prstGeom>
          <a:noFill/>
          <a:ln>
            <a:noFill/>
          </a:ln>
        </p:spPr>
      </p:pic>
      <p:sp>
        <p:nvSpPr>
          <p:cNvPr id="727" name="Google Shape;727;p22"/>
          <p:cNvSpPr txBox="1"/>
          <p:nvPr/>
        </p:nvSpPr>
        <p:spPr>
          <a:xfrm>
            <a:off x="177103" y="4899900"/>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DEVOPS TRACK</a:t>
            </a:r>
            <a:endParaRPr b="0" i="0" sz="1400" u="none" cap="none" strike="noStrike">
              <a:solidFill>
                <a:srgbClr val="000000"/>
              </a:solidFill>
              <a:latin typeface="Arial"/>
              <a:ea typeface="Arial"/>
              <a:cs typeface="Arial"/>
              <a:sym typeface="Arial"/>
            </a:endParaRPr>
          </a:p>
        </p:txBody>
      </p:sp>
      <p:sp>
        <p:nvSpPr>
          <p:cNvPr id="728" name="Google Shape;728;p22"/>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29" name="Google Shape;729;p2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33" name="Shape 733"/>
        <p:cNvGrpSpPr/>
        <p:nvPr/>
      </p:nvGrpSpPr>
      <p:grpSpPr>
        <a:xfrm>
          <a:off x="0" y="0"/>
          <a:ext cx="0" cy="0"/>
          <a:chOff x="0" y="0"/>
          <a:chExt cx="0" cy="0"/>
        </a:xfrm>
      </p:grpSpPr>
      <p:pic>
        <p:nvPicPr>
          <p:cNvPr id="734" name="Google Shape;734;p2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35" name="Google Shape;735;p29"/>
          <p:cNvPicPr preferRelativeResize="0"/>
          <p:nvPr/>
        </p:nvPicPr>
        <p:blipFill rotWithShape="1">
          <a:blip r:embed="rId4">
            <a:alphaModFix/>
          </a:blip>
          <a:srcRect b="0" l="0" r="0" t="0"/>
          <a:stretch/>
        </p:blipFill>
        <p:spPr>
          <a:xfrm>
            <a:off x="538105" y="187612"/>
            <a:ext cx="2116190" cy="2364660"/>
          </a:xfrm>
          <a:prstGeom prst="rect">
            <a:avLst/>
          </a:prstGeom>
          <a:noFill/>
          <a:ln>
            <a:noFill/>
          </a:ln>
        </p:spPr>
      </p:pic>
      <p:sp>
        <p:nvSpPr>
          <p:cNvPr id="736" name="Google Shape;736;p29"/>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HR</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37" name="Google Shape;737;p2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38" name="Google Shape;738;p29"/>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39" name="Google Shape;739;p29"/>
          <p:cNvSpPr txBox="1"/>
          <p:nvPr/>
        </p:nvSpPr>
        <p:spPr>
          <a:xfrm>
            <a:off x="7102214" y="5567950"/>
            <a:ext cx="40977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HR professionals, HR managers, performance managers, recruitment managers, and talent development professionals.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40" name="Google Shape;740;p29"/>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Agility In HR distinguishes professionals who can assess organizations, teams, and management’s existing structures and develop an action plan for business agility, value flow, and team collaboration. It verifies an ability to help drive agile transformation in an organization, from sourcing talent to learning and development initiatives.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741" name="Google Shape;741;p29">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42" name="Google Shape;742;p29">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43" name="Google Shape;743;p2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44" name="Google Shape;744;p2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45" name="Google Shape;745;p29">
            <a:hlinkClick action="ppaction://hlinksldjump" r:id="rId8"/>
          </p:cNvPr>
          <p:cNvPicPr preferRelativeResize="0"/>
          <p:nvPr/>
        </p:nvPicPr>
        <p:blipFill rotWithShape="1">
          <a:blip r:embed="rId9">
            <a:alphaModFix/>
          </a:blip>
          <a:srcRect b="0" l="0" r="0" t="0"/>
          <a:stretch/>
        </p:blipFill>
        <p:spPr>
          <a:xfrm>
            <a:off x="3654983" y="5319629"/>
            <a:ext cx="1048368" cy="1171461"/>
          </a:xfrm>
          <a:prstGeom prst="rect">
            <a:avLst/>
          </a:prstGeom>
          <a:noFill/>
          <a:ln>
            <a:noFill/>
          </a:ln>
        </p:spPr>
      </p:pic>
      <p:sp>
        <p:nvSpPr>
          <p:cNvPr id="746" name="Google Shape;746;p29"/>
          <p:cNvSpPr txBox="1"/>
          <p:nvPr/>
        </p:nvSpPr>
        <p:spPr>
          <a:xfrm>
            <a:off x="177105" y="4899900"/>
            <a:ext cx="4290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HR TRACK</a:t>
            </a:r>
            <a:endParaRPr b="0" i="0" sz="1400" u="none" cap="none" strike="noStrike">
              <a:solidFill>
                <a:srgbClr val="000000"/>
              </a:solidFill>
              <a:latin typeface="Arial"/>
              <a:ea typeface="Arial"/>
              <a:cs typeface="Arial"/>
              <a:sym typeface="Arial"/>
            </a:endParaRPr>
          </a:p>
        </p:txBody>
      </p:sp>
      <p:sp>
        <p:nvSpPr>
          <p:cNvPr id="747" name="Google Shape;747;p29"/>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48" name="Google Shape;748;p2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
        <p:nvSpPr>
          <p:cNvPr id="749" name="Google Shape;749;p29"/>
          <p:cNvSpPr txBox="1"/>
          <p:nvPr/>
        </p:nvSpPr>
        <p:spPr>
          <a:xfrm>
            <a:off x="7114560" y="3287714"/>
            <a:ext cx="4710600" cy="1816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Embedding Agile/Lean Mindset and Core Values within Role Definition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Growth Mindset as an Enabler of Learning Cultures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Enabling Agility Throughout the Organization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Applying Agile Mindset and Practices to HR Initiatives and Operations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3" name="Shape 753"/>
        <p:cNvGrpSpPr/>
        <p:nvPr/>
      </p:nvGrpSpPr>
      <p:grpSpPr>
        <a:xfrm>
          <a:off x="0" y="0"/>
          <a:ext cx="0" cy="0"/>
          <a:chOff x="0" y="0"/>
          <a:chExt cx="0" cy="0"/>
        </a:xfrm>
      </p:grpSpPr>
      <p:pic>
        <p:nvPicPr>
          <p:cNvPr id="754" name="Google Shape;754;p2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55" name="Google Shape;755;p27"/>
          <p:cNvPicPr preferRelativeResize="0"/>
          <p:nvPr/>
        </p:nvPicPr>
        <p:blipFill rotWithShape="1">
          <a:blip r:embed="rId4">
            <a:alphaModFix/>
          </a:blip>
          <a:srcRect b="0" l="0" r="0" t="0"/>
          <a:stretch/>
        </p:blipFill>
        <p:spPr>
          <a:xfrm>
            <a:off x="538105" y="187612"/>
            <a:ext cx="2116191" cy="2364661"/>
          </a:xfrm>
          <a:prstGeom prst="rect">
            <a:avLst/>
          </a:prstGeom>
          <a:noFill/>
          <a:ln>
            <a:noFill/>
          </a:ln>
        </p:spPr>
      </p:pic>
      <p:sp>
        <p:nvSpPr>
          <p:cNvPr id="756" name="Google Shape;756;p27"/>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Adaptive Org Design</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57" name="Google Shape;757;p27"/>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58" name="Google Shape;758;p27"/>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59" name="Google Shape;759;p27"/>
          <p:cNvSpPr txBox="1"/>
          <p:nvPr/>
        </p:nvSpPr>
        <p:spPr>
          <a:xfrm>
            <a:off x="7102214" y="5567950"/>
            <a:ext cx="4144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HR professionals, HR managers, performance managers, recruitment managers, and talent development professionals.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60" name="Google Shape;760;p27"/>
          <p:cNvSpPr txBox="1"/>
          <p:nvPr/>
        </p:nvSpPr>
        <p:spPr>
          <a:xfrm>
            <a:off x="7114560" y="3287714"/>
            <a:ext cx="4710600" cy="1600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Shifting to Cross-Functional Autonomous Teams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Distributing Power, Control, and Authority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Acknowledging Individuals as the Key to the Adaptive Network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Building Collective Intelligence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61" name="Google Shape;761;p27"/>
          <p:cNvSpPr txBox="1"/>
          <p:nvPr/>
        </p:nvSpPr>
        <p:spPr>
          <a:xfrm>
            <a:off x="177100" y="3308275"/>
            <a:ext cx="66372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Adaptive Org Design certification verifies that a professional understands the concepts behind and reasons for adaptive organization design. They know the importance of actively designing the organization to encourage agility in sense-making, learning, and experimentation. They also understand the frameworks, techniques, and methods used to dismantle information silos, reduce bureaucracy, and optimize value delivery throughout the organization.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cxnSp>
        <p:nvCxnSpPr>
          <p:cNvPr id="762" name="Google Shape;762;p2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63" name="Google Shape;763;p27">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64" name="Google Shape;764;p27">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765" name="Google Shape;765;p2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66" name="Google Shape;766;p27"/>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67" name="Google Shape;767;p27">
            <a:hlinkClick action="ppaction://hlinksldjump" r:id="rId9"/>
          </p:cNvPr>
          <p:cNvPicPr preferRelativeResize="0"/>
          <p:nvPr/>
        </p:nvPicPr>
        <p:blipFill rotWithShape="1">
          <a:blip r:embed="rId4">
            <a:alphaModFix/>
          </a:blip>
          <a:srcRect b="0" l="0" r="0" t="0"/>
          <a:stretch/>
        </p:blipFill>
        <p:spPr>
          <a:xfrm>
            <a:off x="3654983" y="5319629"/>
            <a:ext cx="1048368" cy="1171461"/>
          </a:xfrm>
          <a:prstGeom prst="rect">
            <a:avLst/>
          </a:prstGeom>
          <a:noFill/>
          <a:ln>
            <a:noFill/>
          </a:ln>
        </p:spPr>
      </p:pic>
      <p:sp>
        <p:nvSpPr>
          <p:cNvPr id="768" name="Google Shape;768;p27"/>
          <p:cNvSpPr txBox="1"/>
          <p:nvPr/>
        </p:nvSpPr>
        <p:spPr>
          <a:xfrm>
            <a:off x="177105" y="4899900"/>
            <a:ext cx="4290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HR TRACK</a:t>
            </a:r>
            <a:endParaRPr b="0" i="0" sz="1400" u="none" cap="none" strike="noStrike">
              <a:solidFill>
                <a:srgbClr val="000000"/>
              </a:solidFill>
              <a:latin typeface="Arial"/>
              <a:ea typeface="Arial"/>
              <a:cs typeface="Arial"/>
              <a:sym typeface="Arial"/>
            </a:endParaRPr>
          </a:p>
        </p:txBody>
      </p:sp>
      <p:sp>
        <p:nvSpPr>
          <p:cNvPr id="769" name="Google Shape;769;p27"/>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70" name="Google Shape;770;p2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4" name="Shape 774"/>
        <p:cNvGrpSpPr/>
        <p:nvPr/>
      </p:nvGrpSpPr>
      <p:grpSpPr>
        <a:xfrm>
          <a:off x="0" y="0"/>
          <a:ext cx="0" cy="0"/>
          <a:chOff x="0" y="0"/>
          <a:chExt cx="0" cy="0"/>
        </a:xfrm>
      </p:grpSpPr>
      <p:pic>
        <p:nvPicPr>
          <p:cNvPr id="775" name="Google Shape;775;p2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76" name="Google Shape;776;p28"/>
          <p:cNvPicPr preferRelativeResize="0"/>
          <p:nvPr/>
        </p:nvPicPr>
        <p:blipFill rotWithShape="1">
          <a:blip r:embed="rId4">
            <a:alphaModFix/>
          </a:blip>
          <a:srcRect b="0" l="0" r="0" t="0"/>
          <a:stretch/>
        </p:blipFill>
        <p:spPr>
          <a:xfrm>
            <a:off x="538105" y="187612"/>
            <a:ext cx="2116191" cy="2364660"/>
          </a:xfrm>
          <a:prstGeom prst="rect">
            <a:avLst/>
          </a:prstGeom>
          <a:noFill/>
          <a:ln>
            <a:noFill/>
          </a:ln>
        </p:spPr>
      </p:pic>
      <p:sp>
        <p:nvSpPr>
          <p:cNvPr id="777" name="Google Shape;777;p28"/>
          <p:cNvSpPr txBox="1"/>
          <p:nvPr/>
        </p:nvSpPr>
        <p:spPr>
          <a:xfrm>
            <a:off x="2823632" y="1016001"/>
            <a:ext cx="8771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Finance</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78" name="Google Shape;778;p2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79" name="Google Shape;779;p28"/>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80" name="Google Shape;780;p28"/>
          <p:cNvSpPr txBox="1"/>
          <p:nvPr/>
        </p:nvSpPr>
        <p:spPr>
          <a:xfrm>
            <a:off x="7102227" y="5567950"/>
            <a:ext cx="4608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Finance professionals, procurement professionals, business managers and executives, compliance professionals, accountants, and sales professionals.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81" name="Google Shape;781;p28"/>
          <p:cNvSpPr txBox="1"/>
          <p:nvPr/>
        </p:nvSpPr>
        <p:spPr>
          <a:xfrm>
            <a:off x="7114560" y="3287714"/>
            <a:ext cx="4710600" cy="1600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Financial Reporting in Agile Organizations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Budgeting and Cost Management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Shifting from Fixed Budgets to Incremental Funding Allocations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Principles and Accounting Ethics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82" name="Google Shape;782;p28"/>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demonstrates an individual’s skills to approach finance, accounting, and procurement with an agile mindset. It validates the ability to practice responsible stewardship of the organization’s funds and use new approaches that enable adaptation and rapid response to emerging circumstances in the business ecosystem.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783" name="Google Shape;783;p28">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84" name="Google Shape;784;p28">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85" name="Google Shape;785;p28"/>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86" name="Google Shape;786;p28"/>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87" name="Google Shape;787;p28">
            <a:hlinkClick action="ppaction://hlinksldjump" r:id="rId8"/>
          </p:cNvPr>
          <p:cNvPicPr preferRelativeResize="0"/>
          <p:nvPr/>
        </p:nvPicPr>
        <p:blipFill rotWithShape="1">
          <a:blip r:embed="rId9">
            <a:alphaModFix/>
          </a:blip>
          <a:srcRect b="0" l="0" r="0" t="0"/>
          <a:stretch/>
        </p:blipFill>
        <p:spPr>
          <a:xfrm>
            <a:off x="3654983" y="5319616"/>
            <a:ext cx="1048368" cy="1171461"/>
          </a:xfrm>
          <a:prstGeom prst="rect">
            <a:avLst/>
          </a:prstGeom>
          <a:noFill/>
          <a:ln>
            <a:noFill/>
          </a:ln>
        </p:spPr>
      </p:pic>
      <p:sp>
        <p:nvSpPr>
          <p:cNvPr id="788" name="Google Shape;788;p28"/>
          <p:cNvSpPr txBox="1"/>
          <p:nvPr/>
        </p:nvSpPr>
        <p:spPr>
          <a:xfrm>
            <a:off x="177100" y="4899900"/>
            <a:ext cx="3839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FINANCE TRACK</a:t>
            </a:r>
            <a:endParaRPr b="0" i="0" sz="1400" u="none" cap="none" strike="noStrike">
              <a:solidFill>
                <a:srgbClr val="000000"/>
              </a:solidFill>
              <a:latin typeface="Arial"/>
              <a:ea typeface="Arial"/>
              <a:cs typeface="Arial"/>
              <a:sym typeface="Arial"/>
            </a:endParaRPr>
          </a:p>
        </p:txBody>
      </p:sp>
      <p:sp>
        <p:nvSpPr>
          <p:cNvPr id="789" name="Google Shape;789;p28"/>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90" name="Google Shape;790;p2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4" name="Shape 794"/>
        <p:cNvGrpSpPr/>
        <p:nvPr/>
      </p:nvGrpSpPr>
      <p:grpSpPr>
        <a:xfrm>
          <a:off x="0" y="0"/>
          <a:ext cx="0" cy="0"/>
          <a:chOff x="0" y="0"/>
          <a:chExt cx="0" cy="0"/>
        </a:xfrm>
      </p:grpSpPr>
      <p:pic>
        <p:nvPicPr>
          <p:cNvPr id="795" name="Google Shape;795;p33"/>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96" name="Google Shape;796;p33"/>
          <p:cNvPicPr preferRelativeResize="0"/>
          <p:nvPr/>
        </p:nvPicPr>
        <p:blipFill rotWithShape="1">
          <a:blip r:embed="rId4">
            <a:alphaModFix/>
          </a:blip>
          <a:srcRect b="0" l="0" r="0" t="0"/>
          <a:stretch/>
        </p:blipFill>
        <p:spPr>
          <a:xfrm>
            <a:off x="538105" y="187612"/>
            <a:ext cx="2116188" cy="2364658"/>
          </a:xfrm>
          <a:prstGeom prst="rect">
            <a:avLst/>
          </a:prstGeom>
          <a:noFill/>
          <a:ln>
            <a:noFill/>
          </a:ln>
        </p:spPr>
      </p:pic>
      <p:sp>
        <p:nvSpPr>
          <p:cNvPr id="797" name="Google Shape;797;p33"/>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extLst>
                  <a:ext uri="http://customooxmlschemas.google.com/">
                    <go:slidesCustomData xmlns:go="http://customooxmlschemas.google.com/" textRoundtripDataId="9"/>
                  </a:ext>
                </a:extLst>
              </a:rPr>
              <a:t>Lean</a:t>
            </a:r>
            <a:r>
              <a:rPr b="0" i="0" lang="en-US" sz="4000" u="none" cap="none" strike="noStrike">
                <a:solidFill>
                  <a:schemeClr val="dk1"/>
                </a:solidFill>
                <a:latin typeface="Roboto"/>
                <a:ea typeface="Roboto"/>
                <a:cs typeface="Roboto"/>
                <a:sym typeface="Roboto"/>
              </a:rPr>
              <a:t> Portfolio Management</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98" name="Google Shape;798;p33"/>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99" name="Google Shape;799;p33"/>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00" name="Google Shape;800;p33"/>
          <p:cNvSpPr txBox="1"/>
          <p:nvPr/>
        </p:nvSpPr>
        <p:spPr>
          <a:xfrm>
            <a:off x="7114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What and Why of Lean Portfolio Management</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Align Execution to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Governing and Measuring LPM</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Planning and Delivering</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01" name="Google Shape;801;p33"/>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designates the ability to visualize, manage, and guide work to deliver value to customers, enable sustainability for the organization, and respond effectively to the changing business ecosystem.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02" name="Google Shape;802;p33"/>
          <p:cNvSpPr txBox="1"/>
          <p:nvPr/>
        </p:nvSpPr>
        <p:spPr>
          <a:xfrm>
            <a:off x="7102228" y="5567950"/>
            <a:ext cx="44148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Product managers, product owners, portfolio managers, finance professionals, procurement professionals, business managers and executives, compliance professionals, accountants, and sales professionals.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03" name="Google Shape;803;p33"/>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pic>
        <p:nvPicPr>
          <p:cNvPr id="804" name="Google Shape;804;p33">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805" name="Google Shape;805;p33">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806" name="Google Shape;806;p33"/>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807" name="Google Shape;807;p33"/>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808" name="Google Shape;808;p33">
            <a:hlinkClick action="ppaction://hlinksldjump" r:id="rId9"/>
          </p:cNvPr>
          <p:cNvPicPr preferRelativeResize="0"/>
          <p:nvPr/>
        </p:nvPicPr>
        <p:blipFill rotWithShape="1">
          <a:blip r:embed="rId4">
            <a:alphaModFix/>
          </a:blip>
          <a:srcRect b="0" l="0" r="0" t="0"/>
          <a:stretch/>
        </p:blipFill>
        <p:spPr>
          <a:xfrm>
            <a:off x="3654983" y="5319616"/>
            <a:ext cx="1048368" cy="1171461"/>
          </a:xfrm>
          <a:prstGeom prst="rect">
            <a:avLst/>
          </a:prstGeom>
          <a:noFill/>
          <a:ln>
            <a:noFill/>
          </a:ln>
        </p:spPr>
      </p:pic>
      <p:sp>
        <p:nvSpPr>
          <p:cNvPr id="809" name="Google Shape;809;p33"/>
          <p:cNvSpPr txBox="1"/>
          <p:nvPr/>
        </p:nvSpPr>
        <p:spPr>
          <a:xfrm>
            <a:off x="177100" y="4899900"/>
            <a:ext cx="3839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FINANCE TRACK</a:t>
            </a:r>
            <a:endParaRPr b="0" i="0" sz="1400" u="none" cap="none" strike="noStrike">
              <a:solidFill>
                <a:srgbClr val="000000"/>
              </a:solidFill>
              <a:latin typeface="Arial"/>
              <a:ea typeface="Arial"/>
              <a:cs typeface="Arial"/>
              <a:sym typeface="Arial"/>
            </a:endParaRPr>
          </a:p>
        </p:txBody>
      </p:sp>
      <p:sp>
        <p:nvSpPr>
          <p:cNvPr id="810" name="Google Shape;810;p33"/>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14" name="Shape 814"/>
        <p:cNvGrpSpPr/>
        <p:nvPr/>
      </p:nvGrpSpPr>
      <p:grpSpPr>
        <a:xfrm>
          <a:off x="0" y="0"/>
          <a:ext cx="0" cy="0"/>
          <a:chOff x="0" y="0"/>
          <a:chExt cx="0" cy="0"/>
        </a:xfrm>
      </p:grpSpPr>
      <p:pic>
        <p:nvPicPr>
          <p:cNvPr id="815" name="Google Shape;815;p3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16" name="Google Shape;816;p30"/>
          <p:cNvPicPr preferRelativeResize="0"/>
          <p:nvPr/>
        </p:nvPicPr>
        <p:blipFill rotWithShape="1">
          <a:blip r:embed="rId4">
            <a:alphaModFix/>
          </a:blip>
          <a:srcRect b="0" l="0" r="0" t="0"/>
          <a:stretch/>
        </p:blipFill>
        <p:spPr>
          <a:xfrm>
            <a:off x="538105" y="187612"/>
            <a:ext cx="2116190" cy="2364659"/>
          </a:xfrm>
          <a:prstGeom prst="rect">
            <a:avLst/>
          </a:prstGeom>
          <a:noFill/>
          <a:ln>
            <a:noFill/>
          </a:ln>
        </p:spPr>
      </p:pic>
      <p:sp>
        <p:nvSpPr>
          <p:cNvPr id="817" name="Google Shape;817;p30"/>
          <p:cNvSpPr txBox="1"/>
          <p:nvPr/>
        </p:nvSpPr>
        <p:spPr>
          <a:xfrm>
            <a:off x="2823632" y="1016001"/>
            <a:ext cx="8771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Marketing</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818" name="Google Shape;818;p30"/>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19" name="Google Shape;819;p30"/>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20" name="Google Shape;820;p30"/>
          <p:cNvSpPr txBox="1"/>
          <p:nvPr/>
        </p:nvSpPr>
        <p:spPr>
          <a:xfrm>
            <a:off x="7102225" y="5567950"/>
            <a:ext cx="45264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Marketing professionals, marketing leaders, and marketing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21" name="Google Shape;821;p30"/>
          <p:cNvSpPr txBox="1"/>
          <p:nvPr/>
        </p:nvSpPr>
        <p:spPr>
          <a:xfrm>
            <a:off x="7114560" y="3287714"/>
            <a:ext cx="4710600" cy="1600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Marketing Drivers and Criticality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Tools for Adaptive, Customer-Centric Marketing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Delivering Marketing Value Through Cross-Functional Teams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Benefits of Short Iterations for Marketing Work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22" name="Google Shape;822;p30"/>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Agility In Marketing certification is an industry-recognized credential made by marketers, for marketers. It verifies an ability to articulate and implement agile marketing principles and deliver more responsive, customer-centric business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823" name="Google Shape;823;p30">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824" name="Google Shape;824;p30"/>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825" name="Google Shape;825;p30"/>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826" name="Google Shape;826;p30">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sp>
        <p:nvSpPr>
          <p:cNvPr id="827" name="Google Shape;827;p30"/>
          <p:cNvSpPr txBox="1"/>
          <p:nvPr/>
        </p:nvSpPr>
        <p:spPr>
          <a:xfrm>
            <a:off x="177105" y="4899900"/>
            <a:ext cx="4526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MARKETING TRACK</a:t>
            </a:r>
            <a:endParaRPr b="0" i="0" sz="1400" u="none" cap="none" strike="noStrike">
              <a:solidFill>
                <a:srgbClr val="000000"/>
              </a:solidFill>
              <a:latin typeface="Arial"/>
              <a:ea typeface="Arial"/>
              <a:cs typeface="Arial"/>
              <a:sym typeface="Arial"/>
            </a:endParaRPr>
          </a:p>
        </p:txBody>
      </p:sp>
      <p:sp>
        <p:nvSpPr>
          <p:cNvPr id="828" name="Google Shape;828;p30"/>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829" name="Google Shape;829;p3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8"/>
              </a:rPr>
              <a:t>Go Back to Learning Programs</a:t>
            </a:r>
            <a:endParaRPr b="1" i="0" sz="1400" u="none" cap="none" strike="noStrike">
              <a:solidFill>
                <a:srgbClr val="000000"/>
              </a:solidFill>
              <a:latin typeface="Roboto"/>
              <a:ea typeface="Roboto"/>
              <a:cs typeface="Roboto"/>
              <a:sym typeface="Roboto"/>
            </a:endParaRPr>
          </a:p>
        </p:txBody>
      </p:sp>
      <p:pic>
        <p:nvPicPr>
          <p:cNvPr id="830" name="Google Shape;830;p30">
            <a:hlinkClick action="ppaction://hlinksldjump" r:id="rId9"/>
          </p:cNvPr>
          <p:cNvPicPr preferRelativeResize="0"/>
          <p:nvPr/>
        </p:nvPicPr>
        <p:blipFill rotWithShape="1">
          <a:blip r:embed="rId10">
            <a:alphaModFix/>
          </a:blip>
          <a:srcRect b="0" l="0" r="0" t="0"/>
          <a:stretch/>
        </p:blipFill>
        <p:spPr>
          <a:xfrm>
            <a:off x="3654983" y="5320554"/>
            <a:ext cx="1048368" cy="11714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4" name="Shape 834"/>
        <p:cNvGrpSpPr/>
        <p:nvPr/>
      </p:nvGrpSpPr>
      <p:grpSpPr>
        <a:xfrm>
          <a:off x="0" y="0"/>
          <a:ext cx="0" cy="0"/>
          <a:chOff x="0" y="0"/>
          <a:chExt cx="0" cy="0"/>
        </a:xfrm>
      </p:grpSpPr>
      <p:pic>
        <p:nvPicPr>
          <p:cNvPr id="835" name="Google Shape;835;g30fd7a15512_0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36" name="Google Shape;836;g30fd7a15512_0_0"/>
          <p:cNvPicPr preferRelativeResize="0"/>
          <p:nvPr/>
        </p:nvPicPr>
        <p:blipFill rotWithShape="1">
          <a:blip r:embed="rId4">
            <a:alphaModFix/>
          </a:blip>
          <a:srcRect b="0" l="5253" r="5253" t="0"/>
          <a:stretch/>
        </p:blipFill>
        <p:spPr>
          <a:xfrm>
            <a:off x="538105" y="187612"/>
            <a:ext cx="2116188" cy="2364662"/>
          </a:xfrm>
          <a:prstGeom prst="rect">
            <a:avLst/>
          </a:prstGeom>
          <a:noFill/>
          <a:ln>
            <a:noFill/>
          </a:ln>
        </p:spPr>
      </p:pic>
      <p:sp>
        <p:nvSpPr>
          <p:cNvPr id="837" name="Google Shape;837;g30fd7a15512_0_0"/>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Foundations of Artificial Intelligence</a:t>
            </a:r>
            <a:endParaRPr b="0" i="0" sz="4000" u="none" cap="none" strike="noStrike">
              <a:solidFill>
                <a:schemeClr val="dk1"/>
              </a:solidFill>
              <a:latin typeface="Roboto"/>
              <a:ea typeface="Roboto"/>
              <a:cs typeface="Roboto"/>
              <a:sym typeface="Roboto"/>
            </a:endParaRPr>
          </a:p>
        </p:txBody>
      </p:sp>
      <p:sp>
        <p:nvSpPr>
          <p:cNvPr id="838" name="Google Shape;838;g30fd7a15512_0_0"/>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39" name="Google Shape;839;g30fd7a15512_0_0"/>
          <p:cNvSpPr txBox="1"/>
          <p:nvPr/>
        </p:nvSpPr>
        <p:spPr>
          <a:xfrm>
            <a:off x="7061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40" name="Google Shape;840;g30fd7a15512_0_0"/>
          <p:cNvSpPr txBox="1"/>
          <p:nvPr/>
        </p:nvSpPr>
        <p:spPr>
          <a:xfrm>
            <a:off x="7102225" y="5567950"/>
            <a:ext cx="45264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SzPts val="1400"/>
              <a:buFont typeface="Arial"/>
              <a:buNone/>
            </a:pPr>
            <a:r>
              <a:rPr lang="en-US"/>
              <a:t>A</a:t>
            </a:r>
            <a:r>
              <a:rPr lang="en-US"/>
              <a:t> broad range of professionals interested in understanding and applying AI in their organizations</a:t>
            </a:r>
            <a:endParaRPr/>
          </a:p>
        </p:txBody>
      </p:sp>
      <p:sp>
        <p:nvSpPr>
          <p:cNvPr id="841" name="Google Shape;841;g30fd7a15512_0_0"/>
          <p:cNvSpPr txBox="1"/>
          <p:nvPr/>
        </p:nvSpPr>
        <p:spPr>
          <a:xfrm>
            <a:off x="7114560" y="3287714"/>
            <a:ext cx="4710600" cy="15468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The history and evolution of AI and machine learning</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Prompt engineering</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Ethical challenges in the use of AI</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Agile behaviors and AI</a:t>
            </a:r>
            <a:endParaRPr>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842" name="Google Shape;842;g30fd7a15512_0_0"/>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Learn how AI and machine learning can support your skills and creativity so that you can deliver work more efficiently. Understand the history and evolving state of AI, develop better prompt engineering techniques, and realize the strength of AI paired with your business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43" name="Google Shape;843;g30fd7a15512_0_0"/>
          <p:cNvSpPr txBox="1"/>
          <p:nvPr/>
        </p:nvSpPr>
        <p:spPr>
          <a:xfrm>
            <a:off x="7061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844" name="Google Shape;844;g30fd7a15512_0_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5"/>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48" name="Shape 848"/>
        <p:cNvGrpSpPr/>
        <p:nvPr/>
      </p:nvGrpSpPr>
      <p:grpSpPr>
        <a:xfrm>
          <a:off x="0" y="0"/>
          <a:ext cx="0" cy="0"/>
          <a:chOff x="0" y="0"/>
          <a:chExt cx="0" cy="0"/>
        </a:xfrm>
      </p:grpSpPr>
      <p:pic>
        <p:nvPicPr>
          <p:cNvPr id="849" name="Google Shape;849;g33aa71f771c_2_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50" name="Google Shape;850;g33aa71f771c_2_5"/>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851" name="Google Shape;851;g33aa71f771c_2_5"/>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Authentic Leadership</a:t>
            </a:r>
            <a:endParaRPr b="0" i="0" sz="4000" u="none" cap="none" strike="noStrike">
              <a:solidFill>
                <a:schemeClr val="dk1"/>
              </a:solidFill>
              <a:latin typeface="Roboto"/>
              <a:ea typeface="Roboto"/>
              <a:cs typeface="Roboto"/>
              <a:sym typeface="Roboto"/>
            </a:endParaRPr>
          </a:p>
        </p:txBody>
      </p:sp>
      <p:sp>
        <p:nvSpPr>
          <p:cNvPr id="852" name="Google Shape;852;g33aa71f771c_2_5"/>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53" name="Google Shape;853;g33aa71f771c_2_5"/>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54" name="Google Shape;854;g33aa71f771c_2_5"/>
          <p:cNvSpPr txBox="1"/>
          <p:nvPr/>
        </p:nvSpPr>
        <p:spPr>
          <a:xfrm>
            <a:off x="7495551" y="3287725"/>
            <a:ext cx="4440000" cy="2467500"/>
          </a:xfrm>
          <a:prstGeom prst="rect">
            <a:avLst/>
          </a:prstGeom>
          <a:noFill/>
          <a:ln>
            <a:noFill/>
          </a:ln>
        </p:spPr>
        <p:txBody>
          <a:bodyPr anchorCtr="0" anchor="t" bIns="45700" lIns="91425" spcFirstLastPara="1" rIns="91425" wrap="square" tIns="45700">
            <a:spAutoFit/>
          </a:bodyPr>
          <a:lstStyle/>
          <a:p>
            <a:pPr indent="-314325" lvl="0" marL="457200" rtl="0" algn="l">
              <a:lnSpc>
                <a:spcPct val="115000"/>
              </a:lnSpc>
              <a:spcBef>
                <a:spcPts val="0"/>
              </a:spcBef>
              <a:spcAft>
                <a:spcPts val="0"/>
              </a:spcAft>
              <a:buClr>
                <a:schemeClr val="dk1"/>
              </a:buClr>
              <a:buSzPts val="1350"/>
              <a:buFont typeface="Roboto"/>
              <a:buChar char="●"/>
            </a:pPr>
            <a:r>
              <a:rPr b="1" lang="en-US" sz="1350">
                <a:solidFill>
                  <a:schemeClr val="dk1"/>
                </a:solidFill>
                <a:latin typeface="Roboto"/>
                <a:ea typeface="Roboto"/>
                <a:cs typeface="Roboto"/>
                <a:sym typeface="Roboto"/>
              </a:rPr>
              <a:t>Discover the Impact of Authentic Leadership</a:t>
            </a:r>
            <a:r>
              <a:rPr lang="en-US" sz="1350">
                <a:solidFill>
                  <a:schemeClr val="dk1"/>
                </a:solidFill>
                <a:latin typeface="Roboto"/>
                <a:ea typeface="Roboto"/>
                <a:cs typeface="Roboto"/>
                <a:sym typeface="Roboto"/>
              </a:rPr>
              <a:t> – Learn how leading authentically influences team trust and organizational culture.</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b="1" lang="en-US" sz="1350">
                <a:solidFill>
                  <a:schemeClr val="dk1"/>
                </a:solidFill>
                <a:latin typeface="Roboto"/>
                <a:ea typeface="Roboto"/>
                <a:cs typeface="Roboto"/>
                <a:sym typeface="Roboto"/>
              </a:rPr>
              <a:t>Define Your Leadership Iden</a:t>
            </a:r>
            <a:r>
              <a:rPr b="1" lang="en-US">
                <a:solidFill>
                  <a:schemeClr val="dk1"/>
                </a:solidFill>
                <a:latin typeface="Roboto"/>
                <a:ea typeface="Roboto"/>
                <a:cs typeface="Roboto"/>
                <a:sym typeface="Roboto"/>
              </a:rPr>
              <a:t>t</a:t>
            </a:r>
            <a:r>
              <a:rPr b="1" lang="en-US" sz="1350">
                <a:solidFill>
                  <a:schemeClr val="dk1"/>
                </a:solidFill>
                <a:latin typeface="Roboto"/>
                <a:ea typeface="Roboto"/>
                <a:cs typeface="Roboto"/>
                <a:sym typeface="Roboto"/>
              </a:rPr>
              <a:t>ity </a:t>
            </a:r>
            <a:r>
              <a:rPr lang="en-US" sz="1350">
                <a:solidFill>
                  <a:schemeClr val="dk1"/>
                </a:solidFill>
                <a:latin typeface="Roboto"/>
                <a:ea typeface="Roboto"/>
                <a:cs typeface="Roboto"/>
                <a:sym typeface="Roboto"/>
              </a:rPr>
              <a:t>– Explore how your values show up in your leadership and identify areas for growth.</a:t>
            </a:r>
            <a:endParaRPr sz="1350">
              <a:solidFill>
                <a:schemeClr val="dk1"/>
              </a:solidFill>
              <a:latin typeface="Roboto"/>
              <a:ea typeface="Roboto"/>
              <a:cs typeface="Roboto"/>
              <a:sym typeface="Roboto"/>
            </a:endParaRPr>
          </a:p>
          <a:p>
            <a:pPr indent="-314325" lvl="0" marL="457200" rtl="0" algn="l">
              <a:lnSpc>
                <a:spcPct val="115000"/>
              </a:lnSpc>
              <a:spcBef>
                <a:spcPts val="0"/>
              </a:spcBef>
              <a:spcAft>
                <a:spcPts val="0"/>
              </a:spcAft>
              <a:buClr>
                <a:schemeClr val="dk1"/>
              </a:buClr>
              <a:buSzPts val="1350"/>
              <a:buFont typeface="Roboto"/>
              <a:buChar char="●"/>
            </a:pPr>
            <a:r>
              <a:rPr b="1" lang="en-US" sz="1350">
                <a:solidFill>
                  <a:schemeClr val="dk1"/>
                </a:solidFill>
                <a:latin typeface="Roboto"/>
                <a:ea typeface="Roboto"/>
                <a:cs typeface="Roboto"/>
                <a:sym typeface="Roboto"/>
              </a:rPr>
              <a:t>Create an Action Plan for Growth</a:t>
            </a:r>
            <a:r>
              <a:rPr lang="en-US" sz="1350">
                <a:solidFill>
                  <a:schemeClr val="dk1"/>
                </a:solidFill>
                <a:latin typeface="Roboto"/>
                <a:ea typeface="Roboto"/>
                <a:cs typeface="Roboto"/>
                <a:sym typeface="Roboto"/>
              </a:rPr>
              <a:t> – Develop a vision and personal action plan to strengthen your capacity for authentic leadership.</a:t>
            </a:r>
            <a:endParaRPr sz="135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855" name="Google Shape;855;g33aa71f771c_2_5"/>
          <p:cNvSpPr txBox="1"/>
          <p:nvPr/>
        </p:nvSpPr>
        <p:spPr>
          <a:xfrm>
            <a:off x="177096" y="3308272"/>
            <a:ext cx="59190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In this authentic leadership training, professionals will explore their purpose and values to develop their authentic leadership style. By the end of this authentic leadership training course, you will have the clarity and confidence to empower yourself and others through authentic, value-driven leadership.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9" name="Shape 859"/>
        <p:cNvGrpSpPr/>
        <p:nvPr/>
      </p:nvGrpSpPr>
      <p:grpSpPr>
        <a:xfrm>
          <a:off x="0" y="0"/>
          <a:ext cx="0" cy="0"/>
          <a:chOff x="0" y="0"/>
          <a:chExt cx="0" cy="0"/>
        </a:xfrm>
      </p:grpSpPr>
      <p:pic>
        <p:nvPicPr>
          <p:cNvPr id="860" name="Google Shape;860;g33aa71f771c_2_1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61" name="Google Shape;861;g33aa71f771c_2_18"/>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862" name="Google Shape;862;g33aa71f771c_2_18"/>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B</a:t>
            </a:r>
            <a:r>
              <a:rPr lang="en-US" sz="4000">
                <a:solidFill>
                  <a:schemeClr val="dk1"/>
                </a:solidFill>
                <a:latin typeface="Roboto"/>
                <a:ea typeface="Roboto"/>
                <a:cs typeface="Roboto"/>
                <a:sym typeface="Roboto"/>
              </a:rPr>
              <a:t>uilding Emotional Intelligence</a:t>
            </a:r>
            <a:endParaRPr b="0" i="0" sz="4000" u="none" cap="none" strike="noStrike">
              <a:solidFill>
                <a:schemeClr val="dk1"/>
              </a:solidFill>
              <a:latin typeface="Roboto"/>
              <a:ea typeface="Roboto"/>
              <a:cs typeface="Roboto"/>
              <a:sym typeface="Roboto"/>
            </a:endParaRPr>
          </a:p>
        </p:txBody>
      </p:sp>
      <p:sp>
        <p:nvSpPr>
          <p:cNvPr id="863" name="Google Shape;863;g33aa71f771c_2_18"/>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64" name="Google Shape;864;g33aa71f771c_2_18"/>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65" name="Google Shape;865;g33aa71f771c_2_18"/>
          <p:cNvSpPr txBox="1"/>
          <p:nvPr/>
        </p:nvSpPr>
        <p:spPr>
          <a:xfrm>
            <a:off x="7495550" y="3287725"/>
            <a:ext cx="4228500" cy="26922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chemeClr val="dk1"/>
              </a:buClr>
              <a:buSzPts val="1400"/>
              <a:buFont typeface="Arial"/>
              <a:buChar char="●"/>
            </a:pPr>
            <a:r>
              <a:rPr b="1" lang="en-US">
                <a:solidFill>
                  <a:schemeClr val="dk1"/>
                </a:solidFill>
                <a:latin typeface="Roboto"/>
                <a:ea typeface="Roboto"/>
                <a:cs typeface="Roboto"/>
                <a:sym typeface="Roboto"/>
              </a:rPr>
              <a:t>Develop Self-Awareness</a:t>
            </a:r>
            <a:r>
              <a:rPr lang="en-US">
                <a:solidFill>
                  <a:schemeClr val="dk1"/>
                </a:solidFill>
                <a:latin typeface="Roboto"/>
                <a:ea typeface="Roboto"/>
                <a:cs typeface="Roboto"/>
                <a:sym typeface="Roboto"/>
              </a:rPr>
              <a:t> – Understand your emotions and how they impact your interactions and decision-making.</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Enhance Emotional Regulation</a:t>
            </a:r>
            <a:r>
              <a:rPr lang="en-US">
                <a:solidFill>
                  <a:schemeClr val="dk1"/>
                </a:solidFill>
                <a:latin typeface="Roboto"/>
                <a:ea typeface="Roboto"/>
                <a:cs typeface="Roboto"/>
                <a:sym typeface="Roboto"/>
              </a:rPr>
              <a:t> – Learn techniques to manage emotions effectively in high-stakes situations.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Strengthen Your Relationship Skills</a:t>
            </a:r>
            <a:r>
              <a:rPr lang="en-US">
                <a:solidFill>
                  <a:schemeClr val="dk1"/>
                </a:solidFill>
                <a:latin typeface="Roboto"/>
                <a:ea typeface="Roboto"/>
                <a:cs typeface="Roboto"/>
                <a:sym typeface="Roboto"/>
              </a:rPr>
              <a:t> – Improve your ability to read emotions in others and build trust-based relationships.</a:t>
            </a:r>
            <a:endParaRPr b="1">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866" name="Google Shape;866;g33aa71f771c_2_18"/>
          <p:cNvSpPr txBox="1"/>
          <p:nvPr/>
        </p:nvSpPr>
        <p:spPr>
          <a:xfrm>
            <a:off x="177096" y="3308272"/>
            <a:ext cx="59190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Enhance your leadership and interpersonal skills in this emotional intelligence course. Learn techniques to improve self-awareness, regulate emotions, and foster better relationships. By the end of this course, you will have the skills to navigate interpersonal dynamics with greater confidence and impact.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06e6aa31ee_1_553"/>
          <p:cNvSpPr txBox="1"/>
          <p:nvPr/>
        </p:nvSpPr>
        <p:spPr>
          <a:xfrm>
            <a:off x="685400" y="546600"/>
            <a:ext cx="29199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howjump?jump=nextslide"/>
              </a:rPr>
              <a:t>LEADING</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howjump?jump=nextslide"/>
              </a:rPr>
              <a:t>CHANGE</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Realize sustainable agility through cultural change, not process change.</a:t>
            </a:r>
            <a:endParaRPr b="1" i="0" sz="2200" u="none" cap="none" strike="noStrike">
              <a:solidFill>
                <a:schemeClr val="dk1"/>
              </a:solidFill>
              <a:latin typeface="Roboto"/>
              <a:ea typeface="Roboto"/>
              <a:cs typeface="Roboto"/>
              <a:sym typeface="Roboto"/>
            </a:endParaRPr>
          </a:p>
        </p:txBody>
      </p:sp>
      <p:sp>
        <p:nvSpPr>
          <p:cNvPr id="106" name="Google Shape;106;g106e6aa31ee_1_553"/>
          <p:cNvSpPr txBox="1"/>
          <p:nvPr/>
        </p:nvSpPr>
        <p:spPr>
          <a:xfrm>
            <a:off x="685400" y="2500900"/>
            <a:ext cx="29199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3"/>
              </a:rPr>
              <a:t>VALUE</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4"/>
              </a:rPr>
              <a:t>DELIVERY</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Roboto"/>
                <a:ea typeface="Roboto"/>
                <a:cs typeface="Roboto"/>
                <a:sym typeface="Roboto"/>
              </a:rPr>
              <a:t>Delight your target audience with effective high-quality products and customer-centric outcomes.</a:t>
            </a:r>
            <a:endParaRPr b="0" i="0" sz="1400" u="none" cap="none" strike="noStrike">
              <a:solidFill>
                <a:schemeClr val="dk1"/>
              </a:solidFill>
              <a:latin typeface="Roboto"/>
              <a:ea typeface="Roboto"/>
              <a:cs typeface="Roboto"/>
              <a:sym typeface="Roboto"/>
            </a:endParaRPr>
          </a:p>
        </p:txBody>
      </p:sp>
      <p:sp>
        <p:nvSpPr>
          <p:cNvPr id="107" name="Google Shape;107;g106e6aa31ee_1_553"/>
          <p:cNvSpPr txBox="1"/>
          <p:nvPr/>
        </p:nvSpPr>
        <p:spPr>
          <a:xfrm>
            <a:off x="685400" y="4563400"/>
            <a:ext cx="2919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5"/>
              </a:rPr>
              <a:t>ORGANIZATIONAL</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6"/>
              </a:rPr>
              <a:t>ENABLEMENT</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Roboto"/>
                <a:ea typeface="Roboto"/>
                <a:cs typeface="Roboto"/>
                <a:sym typeface="Roboto"/>
              </a:rPr>
              <a:t>Build adaptive capability across the organization through dynamic structures and systems.</a:t>
            </a:r>
            <a:endParaRPr b="0" i="0" sz="1400" u="none" cap="none" strike="noStrike">
              <a:solidFill>
                <a:schemeClr val="dk1"/>
              </a:solidFill>
              <a:latin typeface="Roboto"/>
              <a:ea typeface="Roboto"/>
              <a:cs typeface="Roboto"/>
              <a:sym typeface="Roboto"/>
            </a:endParaRPr>
          </a:p>
        </p:txBody>
      </p:sp>
      <p:pic>
        <p:nvPicPr>
          <p:cNvPr id="108" name="Google Shape;108;g106e6aa31ee_1_553"/>
          <p:cNvPicPr preferRelativeResize="0"/>
          <p:nvPr/>
        </p:nvPicPr>
        <p:blipFill rotWithShape="1">
          <a:blip r:embed="rId7">
            <a:alphaModFix/>
          </a:blip>
          <a:srcRect b="7390" l="645" r="0" t="0"/>
          <a:stretch/>
        </p:blipFill>
        <p:spPr>
          <a:xfrm>
            <a:off x="4880600" y="0"/>
            <a:ext cx="6787949" cy="6327349"/>
          </a:xfrm>
          <a:prstGeom prst="rect">
            <a:avLst/>
          </a:prstGeom>
          <a:noFill/>
          <a:ln>
            <a:noFill/>
          </a:ln>
        </p:spPr>
      </p:pic>
      <p:sp>
        <p:nvSpPr>
          <p:cNvPr id="109" name="Google Shape;109;g106e6aa31ee_1_553"/>
          <p:cNvSpPr txBox="1"/>
          <p:nvPr/>
        </p:nvSpPr>
        <p:spPr>
          <a:xfrm>
            <a:off x="6425675" y="6410500"/>
            <a:ext cx="3697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lang="en-US">
                <a:solidFill>
                  <a:schemeClr val="dk1"/>
                </a:solidFill>
                <a:latin typeface="Roboto"/>
                <a:ea typeface="Roboto"/>
                <a:cs typeface="Roboto"/>
                <a:sym typeface="Roboto"/>
              </a:rPr>
              <a:t>Visit our </a:t>
            </a:r>
            <a:r>
              <a:rPr b="1" lang="en-US" u="sng">
                <a:solidFill>
                  <a:schemeClr val="hlink"/>
                </a:solidFill>
                <a:latin typeface="Roboto"/>
                <a:ea typeface="Roboto"/>
                <a:cs typeface="Roboto"/>
                <a:sym typeface="Roboto"/>
                <a:hlinkClick r:id="rId8"/>
              </a:rPr>
              <a:t>website</a:t>
            </a:r>
            <a:r>
              <a:rPr b="1" lang="en-US">
                <a:solidFill>
                  <a:schemeClr val="dk1"/>
                </a:solidFill>
                <a:latin typeface="Roboto"/>
                <a:ea typeface="Roboto"/>
                <a:cs typeface="Roboto"/>
                <a:sym typeface="Roboto"/>
              </a:rPr>
              <a:t> for an interactive version.</a:t>
            </a:r>
            <a:endParaRPr b="1" i="0" sz="1400" u="none" cap="none" strike="noStrike">
              <a:solidFill>
                <a:schemeClr val="dk1"/>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70" name="Shape 870"/>
        <p:cNvGrpSpPr/>
        <p:nvPr/>
      </p:nvGrpSpPr>
      <p:grpSpPr>
        <a:xfrm>
          <a:off x="0" y="0"/>
          <a:ext cx="0" cy="0"/>
          <a:chOff x="0" y="0"/>
          <a:chExt cx="0" cy="0"/>
        </a:xfrm>
      </p:grpSpPr>
      <p:pic>
        <p:nvPicPr>
          <p:cNvPr id="871" name="Google Shape;871;g33aa71f771c_2_2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72" name="Google Shape;872;g33aa71f771c_2_28"/>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873" name="Google Shape;873;g33aa71f771c_2_28"/>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Change Management</a:t>
            </a:r>
            <a:endParaRPr b="0" i="0" sz="4000" u="none" cap="none" strike="noStrike">
              <a:solidFill>
                <a:schemeClr val="dk1"/>
              </a:solidFill>
              <a:latin typeface="Roboto"/>
              <a:ea typeface="Roboto"/>
              <a:cs typeface="Roboto"/>
              <a:sym typeface="Roboto"/>
            </a:endParaRPr>
          </a:p>
        </p:txBody>
      </p:sp>
      <p:sp>
        <p:nvSpPr>
          <p:cNvPr id="874" name="Google Shape;874;g33aa71f771c_2_28"/>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75" name="Google Shape;875;g33aa71f771c_2_28"/>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76" name="Google Shape;876;g33aa71f771c_2_28"/>
          <p:cNvSpPr txBox="1"/>
          <p:nvPr/>
        </p:nvSpPr>
        <p:spPr>
          <a:xfrm>
            <a:off x="7495550" y="3287725"/>
            <a:ext cx="4607400" cy="31878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chemeClr val="dk1"/>
              </a:buClr>
              <a:buSzPts val="1400"/>
              <a:buFont typeface="Arial"/>
              <a:buChar char="●"/>
            </a:pPr>
            <a:r>
              <a:rPr b="1" lang="en-US">
                <a:solidFill>
                  <a:schemeClr val="dk1"/>
                </a:solidFill>
                <a:latin typeface="Roboto"/>
                <a:ea typeface="Roboto"/>
                <a:cs typeface="Roboto"/>
                <a:sym typeface="Roboto"/>
              </a:rPr>
              <a:t>Understand Change Management Models</a:t>
            </a:r>
            <a:r>
              <a:rPr lang="en-US">
                <a:solidFill>
                  <a:schemeClr val="dk1"/>
                </a:solidFill>
                <a:latin typeface="Roboto"/>
                <a:ea typeface="Roboto"/>
                <a:cs typeface="Roboto"/>
                <a:sym typeface="Roboto"/>
              </a:rPr>
              <a:t> – Define what change means in an organizational setting and explore different models for managing it.</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Navigate Human &amp; Organizational Responses to Change</a:t>
            </a:r>
            <a:r>
              <a:rPr lang="en-US">
                <a:solidFill>
                  <a:schemeClr val="dk1"/>
                </a:solidFill>
                <a:latin typeface="Roboto"/>
                <a:ea typeface="Roboto"/>
                <a:cs typeface="Roboto"/>
                <a:sym typeface="Roboto"/>
              </a:rPr>
              <a:t> – Learn how people and organizations typically react to change and discover strategies to support smooth transitions.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Apply Change Management Models</a:t>
            </a:r>
            <a:r>
              <a:rPr lang="en-US">
                <a:solidFill>
                  <a:schemeClr val="dk1"/>
                </a:solidFill>
                <a:latin typeface="Roboto"/>
                <a:ea typeface="Roboto"/>
                <a:cs typeface="Roboto"/>
                <a:sym typeface="Roboto"/>
              </a:rPr>
              <a:t> – Explore practical frameworks for leading change and learn when to use them for maximum effectiveness.</a:t>
            </a:r>
            <a:endParaRPr b="1">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877" name="Google Shape;877;g33aa71f771c_2_28"/>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In this change management training, professionals will gain essential skills to navigate organizational change in an effective and human-centric way. By the end of this course, you’ll be equipped with the knowledge and tools to respond to change in a human-centric way.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1" name="Shape 881"/>
        <p:cNvGrpSpPr/>
        <p:nvPr/>
      </p:nvGrpSpPr>
      <p:grpSpPr>
        <a:xfrm>
          <a:off x="0" y="0"/>
          <a:ext cx="0" cy="0"/>
          <a:chOff x="0" y="0"/>
          <a:chExt cx="0" cy="0"/>
        </a:xfrm>
      </p:grpSpPr>
      <p:pic>
        <p:nvPicPr>
          <p:cNvPr id="882" name="Google Shape;882;g33aa71f771c_2_3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83" name="Google Shape;883;g33aa71f771c_2_38"/>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884" name="Google Shape;884;g33aa71f771c_2_38"/>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Coaching Conversations</a:t>
            </a:r>
            <a:endParaRPr sz="4000">
              <a:solidFill>
                <a:schemeClr val="dk1"/>
              </a:solidFill>
              <a:latin typeface="Roboto"/>
              <a:ea typeface="Roboto"/>
              <a:cs typeface="Roboto"/>
              <a:sym typeface="Roboto"/>
            </a:endParaRPr>
          </a:p>
        </p:txBody>
      </p:sp>
      <p:sp>
        <p:nvSpPr>
          <p:cNvPr id="885" name="Google Shape;885;g33aa71f771c_2_38"/>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86" name="Google Shape;886;g33aa71f771c_2_38"/>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87" name="Google Shape;887;g33aa71f771c_2_38"/>
          <p:cNvSpPr txBox="1"/>
          <p:nvPr/>
        </p:nvSpPr>
        <p:spPr>
          <a:xfrm>
            <a:off x="7495550" y="3287725"/>
            <a:ext cx="4406700" cy="30339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Understanding Coaching</a:t>
            </a:r>
            <a:r>
              <a:rPr lang="en-US">
                <a:solidFill>
                  <a:schemeClr val="dk1"/>
                </a:solidFill>
                <a:latin typeface="Roboto"/>
                <a:ea typeface="Roboto"/>
                <a:cs typeface="Roboto"/>
                <a:sym typeface="Roboto"/>
              </a:rPr>
              <a:t>: Learn what professional coaching is and how it differs from leadership, mentoring, and consulting.</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Foundational Coaching Skills</a:t>
            </a:r>
            <a:r>
              <a:rPr lang="en-US">
                <a:solidFill>
                  <a:schemeClr val="dk1"/>
                </a:solidFill>
                <a:latin typeface="Roboto"/>
                <a:ea typeface="Roboto"/>
                <a:cs typeface="Roboto"/>
                <a:sym typeface="Roboto"/>
              </a:rPr>
              <a:t>: Master the key skills of presence, active listening, and powerful questioning, and learn how to apply them in coaching conversations.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The Coaching Conversation</a:t>
            </a:r>
            <a:r>
              <a:rPr lang="en-US">
                <a:solidFill>
                  <a:schemeClr val="dk1"/>
                </a:solidFill>
                <a:latin typeface="Roboto"/>
                <a:ea typeface="Roboto"/>
                <a:cs typeface="Roboto"/>
                <a:sym typeface="Roboto"/>
              </a:rPr>
              <a:t>: Discover how to structure and lead effective coaching conversations that inspire action and accountability.</a:t>
            </a:r>
            <a:endParaRPr b="1">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888" name="Google Shape;888;g33aa71f771c_2_38"/>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This micro-credential helps leaders and professionals conduct impactful coaching sessions with active listening and powerful questions. By the end of this course, you will be able to confidently apply foundational coaching skills in real-world leadership scenarios.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92" name="Shape 892"/>
        <p:cNvGrpSpPr/>
        <p:nvPr/>
      </p:nvGrpSpPr>
      <p:grpSpPr>
        <a:xfrm>
          <a:off x="0" y="0"/>
          <a:ext cx="0" cy="0"/>
          <a:chOff x="0" y="0"/>
          <a:chExt cx="0" cy="0"/>
        </a:xfrm>
      </p:grpSpPr>
      <p:pic>
        <p:nvPicPr>
          <p:cNvPr id="893" name="Google Shape;893;g33aa71f771c_2_4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94" name="Google Shape;894;g33aa71f771c_2_48"/>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895" name="Google Shape;895;g33aa71f771c_2_48"/>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Impactful Feedback</a:t>
            </a:r>
            <a:endParaRPr sz="4000">
              <a:solidFill>
                <a:schemeClr val="dk1"/>
              </a:solidFill>
              <a:latin typeface="Roboto"/>
              <a:ea typeface="Roboto"/>
              <a:cs typeface="Roboto"/>
              <a:sym typeface="Roboto"/>
            </a:endParaRPr>
          </a:p>
        </p:txBody>
      </p:sp>
      <p:sp>
        <p:nvSpPr>
          <p:cNvPr id="896" name="Google Shape;896;g33aa71f771c_2_48"/>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97" name="Google Shape;897;g33aa71f771c_2_48"/>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98" name="Google Shape;898;g33aa71f771c_2_48"/>
          <p:cNvSpPr txBox="1"/>
          <p:nvPr/>
        </p:nvSpPr>
        <p:spPr>
          <a:xfrm>
            <a:off x="7495550" y="3287725"/>
            <a:ext cx="4328700" cy="26922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chemeClr val="dk1"/>
              </a:buClr>
              <a:buSzPts val="1400"/>
              <a:buFont typeface="Arial"/>
              <a:buChar char="●"/>
            </a:pPr>
            <a:r>
              <a:rPr b="1" lang="en-US">
                <a:solidFill>
                  <a:schemeClr val="dk1"/>
                </a:solidFill>
                <a:latin typeface="Roboto"/>
                <a:ea typeface="Roboto"/>
                <a:cs typeface="Roboto"/>
                <a:sym typeface="Roboto"/>
              </a:rPr>
              <a:t>Understand the Power of Feedback</a:t>
            </a:r>
            <a:r>
              <a:rPr lang="en-US">
                <a:solidFill>
                  <a:schemeClr val="dk1"/>
                </a:solidFill>
                <a:latin typeface="Roboto"/>
                <a:ea typeface="Roboto"/>
                <a:cs typeface="Roboto"/>
                <a:sym typeface="Roboto"/>
              </a:rPr>
              <a:t> – Discuss how impactful feedback supports growth, builds trust, and improves performance.</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Deliver Impactful Feedback</a:t>
            </a:r>
            <a:r>
              <a:rPr lang="en-US">
                <a:solidFill>
                  <a:schemeClr val="dk1"/>
                </a:solidFill>
                <a:latin typeface="Roboto"/>
                <a:ea typeface="Roboto"/>
                <a:cs typeface="Roboto"/>
                <a:sym typeface="Roboto"/>
              </a:rPr>
              <a:t> – Learn techniques to deliver feedback that is clear, constructive, and developmental.</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Receive Feedback Effectively</a:t>
            </a:r>
            <a:r>
              <a:rPr lang="en-US">
                <a:solidFill>
                  <a:schemeClr val="dk1"/>
                </a:solidFill>
                <a:latin typeface="Roboto"/>
                <a:ea typeface="Roboto"/>
                <a:cs typeface="Roboto"/>
                <a:sym typeface="Roboto"/>
              </a:rPr>
              <a:t> – Understand how to solicit and process feedback to foster continuous improvement.</a:t>
            </a:r>
            <a:endParaRPr b="1">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899" name="Google Shape;899;g33aa71f771c_2_48"/>
          <p:cNvSpPr txBox="1"/>
          <p:nvPr/>
        </p:nvSpPr>
        <p:spPr>
          <a:xfrm>
            <a:off x="177096" y="3308272"/>
            <a:ext cx="59190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Develop the skills to give and receive feedback. Learn to manage difficult conversations with employees and build a culture of continuous growth. By the end of this course, you’ll have the skills and confidence to engage in meaningful feedback conversations that support individual and team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3" name="Shape 903"/>
        <p:cNvGrpSpPr/>
        <p:nvPr/>
      </p:nvGrpSpPr>
      <p:grpSpPr>
        <a:xfrm>
          <a:off x="0" y="0"/>
          <a:ext cx="0" cy="0"/>
          <a:chOff x="0" y="0"/>
          <a:chExt cx="0" cy="0"/>
        </a:xfrm>
      </p:grpSpPr>
      <p:pic>
        <p:nvPicPr>
          <p:cNvPr id="904" name="Google Shape;904;g33aa71f771c_2_5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05" name="Google Shape;905;g33aa71f771c_2_58"/>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906" name="Google Shape;906;g33aa71f771c_2_58"/>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Leadership Styles</a:t>
            </a:r>
            <a:endParaRPr sz="4000">
              <a:solidFill>
                <a:schemeClr val="dk1"/>
              </a:solidFill>
              <a:latin typeface="Roboto"/>
              <a:ea typeface="Roboto"/>
              <a:cs typeface="Roboto"/>
              <a:sym typeface="Roboto"/>
            </a:endParaRPr>
          </a:p>
        </p:txBody>
      </p:sp>
      <p:sp>
        <p:nvSpPr>
          <p:cNvPr id="907" name="Google Shape;907;g33aa71f771c_2_58"/>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08" name="Google Shape;908;g33aa71f771c_2_58"/>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09" name="Google Shape;909;g33aa71f771c_2_58"/>
          <p:cNvSpPr txBox="1"/>
          <p:nvPr/>
        </p:nvSpPr>
        <p:spPr>
          <a:xfrm>
            <a:off x="7495550" y="3287725"/>
            <a:ext cx="4551600" cy="34356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chemeClr val="dk1"/>
              </a:buClr>
              <a:buSzPts val="1400"/>
              <a:buFont typeface="Arial"/>
              <a:buChar char="●"/>
            </a:pPr>
            <a:r>
              <a:rPr b="1" lang="en-US">
                <a:solidFill>
                  <a:schemeClr val="dk1"/>
                </a:solidFill>
                <a:latin typeface="Roboto"/>
                <a:ea typeface="Roboto"/>
                <a:cs typeface="Roboto"/>
                <a:sym typeface="Roboto"/>
              </a:rPr>
              <a:t>Understand Leadership Mindsets &amp; Behaviors</a:t>
            </a:r>
            <a:r>
              <a:rPr lang="en-US">
                <a:solidFill>
                  <a:schemeClr val="dk1"/>
                </a:solidFill>
                <a:latin typeface="Roboto"/>
                <a:ea typeface="Roboto"/>
                <a:cs typeface="Roboto"/>
                <a:sym typeface="Roboto"/>
              </a:rPr>
              <a:t> – Explore the mindset, behaviors, and attitudes needed for people-first leadership.</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Develop Leadership Versatility</a:t>
            </a:r>
            <a:r>
              <a:rPr lang="en-US">
                <a:solidFill>
                  <a:schemeClr val="dk1"/>
                </a:solidFill>
                <a:latin typeface="Roboto"/>
                <a:ea typeface="Roboto"/>
                <a:cs typeface="Roboto"/>
                <a:sym typeface="Roboto"/>
              </a:rPr>
              <a:t> – Compare and contrast different leadership styles and learn when to apply each for maximum impact.</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Enhance Decision-Making</a:t>
            </a:r>
            <a:r>
              <a:rPr lang="en-US">
                <a:solidFill>
                  <a:schemeClr val="dk1"/>
                </a:solidFill>
                <a:latin typeface="Roboto"/>
                <a:ea typeface="Roboto"/>
                <a:cs typeface="Roboto"/>
                <a:sym typeface="Roboto"/>
              </a:rPr>
              <a:t> – Analyze workplace scenarios and determine the most effective leadership approach in each situation.</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Assess &amp; Grow Your Leadership Skills</a:t>
            </a:r>
            <a:r>
              <a:rPr lang="en-US">
                <a:solidFill>
                  <a:schemeClr val="dk1"/>
                </a:solidFill>
                <a:latin typeface="Roboto"/>
                <a:ea typeface="Roboto"/>
                <a:cs typeface="Roboto"/>
                <a:sym typeface="Roboto"/>
              </a:rPr>
              <a:t> – Identify your dominant leadership style and discover areas for personal growth.</a:t>
            </a:r>
            <a:endParaRPr b="1">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910" name="Google Shape;910;g33aa71f771c_2_58"/>
          <p:cNvSpPr txBox="1"/>
          <p:nvPr/>
        </p:nvSpPr>
        <p:spPr>
          <a:xfrm>
            <a:off x="177096" y="3308272"/>
            <a:ext cx="59190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Master the art of people-first leadership. In this leadership styles training, professionals learn different styles of leadership and practice choosing the right style for any situation. By the end of this course, you’ll have the confidence and flexibility to lead effectively in a variety of situations.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14" name="Shape 914"/>
        <p:cNvGrpSpPr/>
        <p:nvPr/>
      </p:nvGrpSpPr>
      <p:grpSpPr>
        <a:xfrm>
          <a:off x="0" y="0"/>
          <a:ext cx="0" cy="0"/>
          <a:chOff x="0" y="0"/>
          <a:chExt cx="0" cy="0"/>
        </a:xfrm>
      </p:grpSpPr>
      <p:pic>
        <p:nvPicPr>
          <p:cNvPr id="915" name="Google Shape;915;g33aa71f771c_2_6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16" name="Google Shape;916;g33aa71f771c_2_68"/>
          <p:cNvPicPr preferRelativeResize="0"/>
          <p:nvPr/>
        </p:nvPicPr>
        <p:blipFill rotWithShape="1">
          <a:blip r:embed="rId4">
            <a:alphaModFix/>
          </a:blip>
          <a:srcRect b="0" l="5253" r="5253" t="0"/>
          <a:stretch/>
        </p:blipFill>
        <p:spPr>
          <a:xfrm>
            <a:off x="400975" y="111400"/>
            <a:ext cx="2333825" cy="2607850"/>
          </a:xfrm>
          <a:prstGeom prst="rect">
            <a:avLst/>
          </a:prstGeom>
          <a:noFill/>
          <a:ln>
            <a:noFill/>
          </a:ln>
        </p:spPr>
      </p:pic>
      <p:sp>
        <p:nvSpPr>
          <p:cNvPr id="917" name="Google Shape;917;g33aa71f771c_2_68"/>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Navigating Conflict</a:t>
            </a:r>
            <a:endParaRPr sz="4000">
              <a:solidFill>
                <a:schemeClr val="dk1"/>
              </a:solidFill>
              <a:latin typeface="Roboto"/>
              <a:ea typeface="Roboto"/>
              <a:cs typeface="Roboto"/>
              <a:sym typeface="Roboto"/>
            </a:endParaRPr>
          </a:p>
        </p:txBody>
      </p:sp>
      <p:sp>
        <p:nvSpPr>
          <p:cNvPr id="918" name="Google Shape;918;g33aa71f771c_2_68"/>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19" name="Google Shape;919;g33aa71f771c_2_68"/>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20" name="Google Shape;920;g33aa71f771c_2_68"/>
          <p:cNvSpPr txBox="1"/>
          <p:nvPr/>
        </p:nvSpPr>
        <p:spPr>
          <a:xfrm>
            <a:off x="7495550" y="3287725"/>
            <a:ext cx="4551600" cy="25383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Understand Your Conflict Style</a:t>
            </a:r>
            <a:r>
              <a:rPr lang="en-US">
                <a:solidFill>
                  <a:schemeClr val="dk1"/>
                </a:solidFill>
                <a:latin typeface="Roboto"/>
                <a:ea typeface="Roboto"/>
                <a:cs typeface="Roboto"/>
                <a:sym typeface="Roboto"/>
              </a:rPr>
              <a:t> – Identify your default responses to conflict and learn strategies for navigating conflict in a healthy way.</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Develop Conflict Resolution Skills</a:t>
            </a:r>
            <a:r>
              <a:rPr lang="en-US">
                <a:solidFill>
                  <a:schemeClr val="dk1"/>
                </a:solidFill>
                <a:latin typeface="Roboto"/>
                <a:ea typeface="Roboto"/>
                <a:cs typeface="Roboto"/>
                <a:sym typeface="Roboto"/>
              </a:rPr>
              <a:t> – Gain practical skills to engage in difficult conversations with empathy and curiosity.</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Turn Conflict into Growth</a:t>
            </a:r>
            <a:r>
              <a:rPr lang="en-US">
                <a:solidFill>
                  <a:schemeClr val="dk1"/>
                </a:solidFill>
                <a:latin typeface="Roboto"/>
                <a:ea typeface="Roboto"/>
                <a:cs typeface="Roboto"/>
                <a:sym typeface="Roboto"/>
              </a:rPr>
              <a:t> – Learn to reframe conflict as an opportunity for understanding, collaboration, and growth.</a:t>
            </a:r>
            <a:endParaRPr b="1">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Roboto"/>
              <a:ea typeface="Roboto"/>
              <a:cs typeface="Roboto"/>
              <a:sym typeface="Roboto"/>
            </a:endParaRPr>
          </a:p>
        </p:txBody>
      </p:sp>
      <p:sp>
        <p:nvSpPr>
          <p:cNvPr id="921" name="Google Shape;921;g33aa71f771c_2_68"/>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Gain practical skills for conflict management in the workplace. This micro-credential helps leaders and professionals navigate conflict with confidence and clarity. By the end of this course, you will have the skills to engage in and resolve workplace conflicts with confidence.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25" name="Shape 925"/>
        <p:cNvGrpSpPr/>
        <p:nvPr/>
      </p:nvGrpSpPr>
      <p:grpSpPr>
        <a:xfrm>
          <a:off x="0" y="0"/>
          <a:ext cx="0" cy="0"/>
          <a:chOff x="0" y="0"/>
          <a:chExt cx="0" cy="0"/>
        </a:xfrm>
      </p:grpSpPr>
      <p:pic>
        <p:nvPicPr>
          <p:cNvPr id="926" name="Google Shape;926;g358e637ea9d_0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27" name="Google Shape;927;g358e637ea9d_0_0" title="AI for Customer Insights.png"/>
          <p:cNvPicPr preferRelativeResize="0"/>
          <p:nvPr/>
        </p:nvPicPr>
        <p:blipFill rotWithShape="1">
          <a:blip r:embed="rId4">
            <a:alphaModFix/>
          </a:blip>
          <a:srcRect b="0" l="5253" r="5253" t="0"/>
          <a:stretch/>
        </p:blipFill>
        <p:spPr>
          <a:xfrm>
            <a:off x="400975" y="111400"/>
            <a:ext cx="2333824" cy="2607852"/>
          </a:xfrm>
          <a:prstGeom prst="rect">
            <a:avLst/>
          </a:prstGeom>
          <a:noFill/>
          <a:ln>
            <a:noFill/>
          </a:ln>
        </p:spPr>
      </p:pic>
      <p:sp>
        <p:nvSpPr>
          <p:cNvPr id="928" name="Google Shape;928;g358e637ea9d_0_0"/>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AI for Customer Insights</a:t>
            </a:r>
            <a:endParaRPr sz="4000">
              <a:solidFill>
                <a:schemeClr val="dk1"/>
              </a:solidFill>
              <a:latin typeface="Roboto"/>
              <a:ea typeface="Roboto"/>
              <a:cs typeface="Roboto"/>
              <a:sym typeface="Roboto"/>
            </a:endParaRPr>
          </a:p>
        </p:txBody>
      </p:sp>
      <p:sp>
        <p:nvSpPr>
          <p:cNvPr id="929" name="Google Shape;929;g358e637ea9d_0_0"/>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30" name="Google Shape;930;g358e637ea9d_0_0"/>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31" name="Google Shape;931;g358e637ea9d_0_0"/>
          <p:cNvSpPr txBox="1"/>
          <p:nvPr/>
        </p:nvSpPr>
        <p:spPr>
          <a:xfrm>
            <a:off x="7495550" y="3287725"/>
            <a:ext cx="4551600" cy="25383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Understand AI Customer Profiles </a:t>
            </a:r>
            <a:r>
              <a:rPr lang="en-US">
                <a:solidFill>
                  <a:schemeClr val="dk1"/>
                </a:solidFill>
                <a:latin typeface="Roboto"/>
                <a:ea typeface="Roboto"/>
                <a:cs typeface="Roboto"/>
                <a:sym typeface="Roboto"/>
              </a:rPr>
              <a:t>– Learn to analyze AI-generated customer segments, uncover behaviors, and identify potential risks.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Design AI Feedback Strategies </a:t>
            </a:r>
            <a:r>
              <a:rPr lang="en-US">
                <a:solidFill>
                  <a:schemeClr val="dk1"/>
                </a:solidFill>
                <a:latin typeface="Roboto"/>
                <a:ea typeface="Roboto"/>
                <a:cs typeface="Roboto"/>
                <a:sym typeface="Roboto"/>
              </a:rPr>
              <a:t>– Develop practical approaches for collecting meaningful customer feedback using AI.</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Turn AI Insights into Action </a:t>
            </a:r>
            <a:r>
              <a:rPr lang="en-US">
                <a:solidFill>
                  <a:schemeClr val="dk1"/>
                </a:solidFill>
                <a:latin typeface="Roboto"/>
                <a:ea typeface="Roboto"/>
                <a:cs typeface="Roboto"/>
                <a:sym typeface="Roboto"/>
              </a:rPr>
              <a:t>– Evaluate AI-generated insights to enhance customer interactions, inform decisions, and navigate ethical considerations.</a:t>
            </a:r>
            <a:endParaRPr>
              <a:solidFill>
                <a:schemeClr val="dk1"/>
              </a:solidFill>
              <a:latin typeface="Roboto"/>
              <a:ea typeface="Roboto"/>
              <a:cs typeface="Roboto"/>
              <a:sym typeface="Roboto"/>
            </a:endParaRPr>
          </a:p>
        </p:txBody>
      </p:sp>
      <p:sp>
        <p:nvSpPr>
          <p:cNvPr id="932" name="Google Shape;932;g358e637ea9d_0_0"/>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The AI for Customer Insights Micro-Credential equips professionals with practical experience applying artificial intelligence tools to identify, understand, and capture feedback from their customers.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36" name="Shape 936"/>
        <p:cNvGrpSpPr/>
        <p:nvPr/>
      </p:nvGrpSpPr>
      <p:grpSpPr>
        <a:xfrm>
          <a:off x="0" y="0"/>
          <a:ext cx="0" cy="0"/>
          <a:chOff x="0" y="0"/>
          <a:chExt cx="0" cy="0"/>
        </a:xfrm>
      </p:grpSpPr>
      <p:pic>
        <p:nvPicPr>
          <p:cNvPr id="937" name="Google Shape;937;g33d5d720066_0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38" name="Google Shape;938;g33d5d720066_0_0" title="AI for Product Discovery@2x.png"/>
          <p:cNvPicPr preferRelativeResize="0"/>
          <p:nvPr/>
        </p:nvPicPr>
        <p:blipFill rotWithShape="1">
          <a:blip r:embed="rId4">
            <a:alphaModFix/>
          </a:blip>
          <a:srcRect b="0" l="5253" r="5253" t="0"/>
          <a:stretch/>
        </p:blipFill>
        <p:spPr>
          <a:xfrm>
            <a:off x="400975" y="111400"/>
            <a:ext cx="2333824" cy="2607852"/>
          </a:xfrm>
          <a:prstGeom prst="rect">
            <a:avLst/>
          </a:prstGeom>
          <a:noFill/>
          <a:ln>
            <a:noFill/>
          </a:ln>
        </p:spPr>
      </p:pic>
      <p:sp>
        <p:nvSpPr>
          <p:cNvPr id="939" name="Google Shape;939;g33d5d720066_0_0"/>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AI for Product Discovery</a:t>
            </a:r>
            <a:endParaRPr sz="4000">
              <a:solidFill>
                <a:schemeClr val="dk1"/>
              </a:solidFill>
              <a:latin typeface="Roboto"/>
              <a:ea typeface="Roboto"/>
              <a:cs typeface="Roboto"/>
              <a:sym typeface="Roboto"/>
            </a:endParaRPr>
          </a:p>
        </p:txBody>
      </p:sp>
      <p:sp>
        <p:nvSpPr>
          <p:cNvPr id="940" name="Google Shape;940;g33d5d720066_0_0"/>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41" name="Google Shape;941;g33d5d720066_0_0"/>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42" name="Google Shape;942;g33d5d720066_0_0"/>
          <p:cNvSpPr txBox="1"/>
          <p:nvPr/>
        </p:nvSpPr>
        <p:spPr>
          <a:xfrm>
            <a:off x="7495550" y="3287725"/>
            <a:ext cx="4551600" cy="22902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Identify Real Customer Problems – </a:t>
            </a:r>
            <a:r>
              <a:rPr lang="en-US">
                <a:solidFill>
                  <a:schemeClr val="dk1"/>
                </a:solidFill>
                <a:latin typeface="Roboto"/>
                <a:ea typeface="Roboto"/>
                <a:cs typeface="Roboto"/>
                <a:sym typeface="Roboto"/>
              </a:rPr>
              <a:t>Use AI to analyze interviews, surveys, or support tickets and uncover opportunities.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Expand and Refine Ideas – </a:t>
            </a:r>
            <a:r>
              <a:rPr lang="en-US">
                <a:solidFill>
                  <a:schemeClr val="dk1"/>
                </a:solidFill>
                <a:latin typeface="Roboto"/>
                <a:ea typeface="Roboto"/>
                <a:cs typeface="Roboto"/>
                <a:sym typeface="Roboto"/>
              </a:rPr>
              <a:t>Generate, cluster, and evaluate product ideas with AI support and human judgment.</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Create Discovery Artifacts – </a:t>
            </a:r>
            <a:r>
              <a:rPr lang="en-US">
                <a:solidFill>
                  <a:schemeClr val="dk1"/>
                </a:solidFill>
                <a:latin typeface="Roboto"/>
                <a:ea typeface="Roboto"/>
                <a:cs typeface="Roboto"/>
                <a:sym typeface="Roboto"/>
              </a:rPr>
              <a:t>Use AI to design artifacts such as prototypes, customer surveys, or journey maps.</a:t>
            </a:r>
            <a:endParaRPr>
              <a:solidFill>
                <a:schemeClr val="dk1"/>
              </a:solidFill>
              <a:latin typeface="Roboto"/>
              <a:ea typeface="Roboto"/>
              <a:cs typeface="Roboto"/>
              <a:sym typeface="Roboto"/>
            </a:endParaRPr>
          </a:p>
        </p:txBody>
      </p:sp>
      <p:sp>
        <p:nvSpPr>
          <p:cNvPr id="943" name="Google Shape;943;g33d5d720066_0_0"/>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This micro-credential provides hands-on experience applying AI tools to accelerate and enhance product discovery work.</a:t>
            </a:r>
            <a:endParaRPr>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47" name="Shape 947"/>
        <p:cNvGrpSpPr/>
        <p:nvPr/>
      </p:nvGrpSpPr>
      <p:grpSpPr>
        <a:xfrm>
          <a:off x="0" y="0"/>
          <a:ext cx="0" cy="0"/>
          <a:chOff x="0" y="0"/>
          <a:chExt cx="0" cy="0"/>
        </a:xfrm>
      </p:grpSpPr>
      <p:pic>
        <p:nvPicPr>
          <p:cNvPr id="948" name="Google Shape;948;g33d5d720066_0_1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49" name="Google Shape;949;g33d5d720066_0_10" title="AI for Product Metrics@2x.png"/>
          <p:cNvPicPr preferRelativeResize="0"/>
          <p:nvPr/>
        </p:nvPicPr>
        <p:blipFill rotWithShape="1">
          <a:blip r:embed="rId4">
            <a:alphaModFix/>
          </a:blip>
          <a:srcRect b="0" l="5253" r="5253" t="0"/>
          <a:stretch/>
        </p:blipFill>
        <p:spPr>
          <a:xfrm>
            <a:off x="400975" y="111400"/>
            <a:ext cx="2333824" cy="2607852"/>
          </a:xfrm>
          <a:prstGeom prst="rect">
            <a:avLst/>
          </a:prstGeom>
          <a:noFill/>
          <a:ln>
            <a:noFill/>
          </a:ln>
        </p:spPr>
      </p:pic>
      <p:sp>
        <p:nvSpPr>
          <p:cNvPr id="950" name="Google Shape;950;g33d5d720066_0_10"/>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AI for Product Metrics</a:t>
            </a:r>
            <a:endParaRPr sz="4000">
              <a:solidFill>
                <a:schemeClr val="dk1"/>
              </a:solidFill>
              <a:latin typeface="Roboto"/>
              <a:ea typeface="Roboto"/>
              <a:cs typeface="Roboto"/>
              <a:sym typeface="Roboto"/>
            </a:endParaRPr>
          </a:p>
        </p:txBody>
      </p:sp>
      <p:sp>
        <p:nvSpPr>
          <p:cNvPr id="951" name="Google Shape;951;g33d5d720066_0_10"/>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52" name="Google Shape;952;g33d5d720066_0_10"/>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53" name="Google Shape;953;g33d5d720066_0_10"/>
          <p:cNvSpPr txBox="1"/>
          <p:nvPr/>
        </p:nvSpPr>
        <p:spPr>
          <a:xfrm>
            <a:off x="7495550" y="3287725"/>
            <a:ext cx="4551600" cy="20424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Uncover Meaningful Metrics –</a:t>
            </a:r>
            <a:r>
              <a:rPr lang="en-US">
                <a:solidFill>
                  <a:schemeClr val="dk1"/>
                </a:solidFill>
                <a:latin typeface="Roboto"/>
                <a:ea typeface="Roboto"/>
                <a:cs typeface="Roboto"/>
                <a:sym typeface="Roboto"/>
              </a:rPr>
              <a:t> Use AI to identify the most relevant product health and performance indicators.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Analyze Product Outcomes – </a:t>
            </a:r>
            <a:r>
              <a:rPr lang="en-US">
                <a:solidFill>
                  <a:schemeClr val="dk1"/>
                </a:solidFill>
                <a:latin typeface="Roboto"/>
                <a:ea typeface="Roboto"/>
                <a:cs typeface="Roboto"/>
                <a:sym typeface="Roboto"/>
              </a:rPr>
              <a:t>Apply AI to evaluate feature success, customer impact, and usage trends.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Drive Data-Informed Action – </a:t>
            </a:r>
            <a:r>
              <a:rPr lang="en-US">
                <a:solidFill>
                  <a:schemeClr val="dk1"/>
                </a:solidFill>
                <a:latin typeface="Roboto"/>
                <a:ea typeface="Roboto"/>
                <a:cs typeface="Roboto"/>
                <a:sym typeface="Roboto"/>
              </a:rPr>
              <a:t>Translate AI insights into clear next steps for product teams.</a:t>
            </a:r>
            <a:endParaRPr>
              <a:solidFill>
                <a:schemeClr val="dk1"/>
              </a:solidFill>
              <a:latin typeface="Roboto"/>
              <a:ea typeface="Roboto"/>
              <a:cs typeface="Roboto"/>
              <a:sym typeface="Roboto"/>
            </a:endParaRPr>
          </a:p>
        </p:txBody>
      </p:sp>
      <p:sp>
        <p:nvSpPr>
          <p:cNvPr id="954" name="Google Shape;954;g33d5d720066_0_10"/>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What if AI could take the guesswork out of your product decisions? This micro-credential offers a hands-on introduction to using AI tools to identify, track, and act on product analytics.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58" name="Shape 958"/>
        <p:cNvGrpSpPr/>
        <p:nvPr/>
      </p:nvGrpSpPr>
      <p:grpSpPr>
        <a:xfrm>
          <a:off x="0" y="0"/>
          <a:ext cx="0" cy="0"/>
          <a:chOff x="0" y="0"/>
          <a:chExt cx="0" cy="0"/>
        </a:xfrm>
      </p:grpSpPr>
      <p:pic>
        <p:nvPicPr>
          <p:cNvPr id="959" name="Google Shape;959;g33d5d720066_0_2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60" name="Google Shape;960;g33d5d720066_0_25" title="AI for Product Planning_@2x.png"/>
          <p:cNvPicPr preferRelativeResize="0"/>
          <p:nvPr/>
        </p:nvPicPr>
        <p:blipFill rotWithShape="1">
          <a:blip r:embed="rId4">
            <a:alphaModFix/>
          </a:blip>
          <a:srcRect b="0" l="5253" r="5253" t="0"/>
          <a:stretch/>
        </p:blipFill>
        <p:spPr>
          <a:xfrm>
            <a:off x="400975" y="111400"/>
            <a:ext cx="2333824" cy="2607852"/>
          </a:xfrm>
          <a:prstGeom prst="rect">
            <a:avLst/>
          </a:prstGeom>
          <a:noFill/>
          <a:ln>
            <a:noFill/>
          </a:ln>
        </p:spPr>
      </p:pic>
      <p:sp>
        <p:nvSpPr>
          <p:cNvPr id="961" name="Google Shape;961;g33d5d720066_0_25"/>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AI for Product Planning</a:t>
            </a:r>
            <a:endParaRPr sz="4000">
              <a:solidFill>
                <a:schemeClr val="dk1"/>
              </a:solidFill>
              <a:latin typeface="Roboto"/>
              <a:ea typeface="Roboto"/>
              <a:cs typeface="Roboto"/>
              <a:sym typeface="Roboto"/>
            </a:endParaRPr>
          </a:p>
        </p:txBody>
      </p:sp>
      <p:sp>
        <p:nvSpPr>
          <p:cNvPr id="962" name="Google Shape;962;g33d5d720066_0_25"/>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63" name="Google Shape;963;g33d5d720066_0_25"/>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64" name="Google Shape;964;g33d5d720066_0_25"/>
          <p:cNvSpPr txBox="1"/>
          <p:nvPr/>
        </p:nvSpPr>
        <p:spPr>
          <a:xfrm>
            <a:off x="7495550" y="3287725"/>
            <a:ext cx="4551600" cy="22902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Generate Smarter Roadmaps – </a:t>
            </a:r>
            <a:r>
              <a:rPr lang="en-US">
                <a:solidFill>
                  <a:schemeClr val="dk1"/>
                </a:solidFill>
                <a:latin typeface="Roboto"/>
                <a:ea typeface="Roboto"/>
                <a:cs typeface="Roboto"/>
                <a:sym typeface="Roboto"/>
              </a:rPr>
              <a:t>Use AI to create product roadmaps that align with strategic objectives and business goals.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Prioritize with Confidence – </a:t>
            </a:r>
            <a:r>
              <a:rPr lang="en-US">
                <a:solidFill>
                  <a:schemeClr val="dk1"/>
                </a:solidFill>
                <a:latin typeface="Roboto"/>
                <a:ea typeface="Roboto"/>
                <a:cs typeface="Roboto"/>
                <a:sym typeface="Roboto"/>
              </a:rPr>
              <a:t>Apply AI-supported frameworks (like RICE or MoSCoW) and integrate human judgment to shape backlogs.</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Design Outcome-Oriented Releases – </a:t>
            </a:r>
            <a:r>
              <a:rPr lang="en-US">
                <a:solidFill>
                  <a:schemeClr val="dk1"/>
                </a:solidFill>
                <a:latin typeface="Roboto"/>
                <a:ea typeface="Roboto"/>
                <a:cs typeface="Roboto"/>
                <a:sym typeface="Roboto"/>
              </a:rPr>
              <a:t>Develop AI-assisted release plans that balance feasibility, value, and time-to-market trade-offs.</a:t>
            </a:r>
            <a:endParaRPr>
              <a:solidFill>
                <a:schemeClr val="dk1"/>
              </a:solidFill>
              <a:latin typeface="Roboto"/>
              <a:ea typeface="Roboto"/>
              <a:cs typeface="Roboto"/>
              <a:sym typeface="Roboto"/>
            </a:endParaRPr>
          </a:p>
        </p:txBody>
      </p:sp>
      <p:sp>
        <p:nvSpPr>
          <p:cNvPr id="965" name="Google Shape;965;g33d5d720066_0_25"/>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Improve product planning with AI. Learn to apply AI tools for roadmaps, backlogs, and release plans to increase clarity, efficiency, and alignment.</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69" name="Shape 969"/>
        <p:cNvGrpSpPr/>
        <p:nvPr/>
      </p:nvGrpSpPr>
      <p:grpSpPr>
        <a:xfrm>
          <a:off x="0" y="0"/>
          <a:ext cx="0" cy="0"/>
          <a:chOff x="0" y="0"/>
          <a:chExt cx="0" cy="0"/>
        </a:xfrm>
      </p:grpSpPr>
      <p:pic>
        <p:nvPicPr>
          <p:cNvPr id="970" name="Google Shape;970;g33d5d720066_0_3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71" name="Google Shape;971;g33d5d720066_0_35" title="AI for Product Strategy.png"/>
          <p:cNvPicPr preferRelativeResize="0"/>
          <p:nvPr/>
        </p:nvPicPr>
        <p:blipFill rotWithShape="1">
          <a:blip r:embed="rId4">
            <a:alphaModFix/>
          </a:blip>
          <a:srcRect b="0" l="5253" r="5253" t="0"/>
          <a:stretch/>
        </p:blipFill>
        <p:spPr>
          <a:xfrm>
            <a:off x="400975" y="111400"/>
            <a:ext cx="2333824" cy="2607852"/>
          </a:xfrm>
          <a:prstGeom prst="rect">
            <a:avLst/>
          </a:prstGeom>
          <a:noFill/>
          <a:ln>
            <a:noFill/>
          </a:ln>
        </p:spPr>
      </p:pic>
      <p:sp>
        <p:nvSpPr>
          <p:cNvPr id="972" name="Google Shape;972;g33d5d720066_0_35"/>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AI for Product Strategy</a:t>
            </a:r>
            <a:endParaRPr sz="4000">
              <a:solidFill>
                <a:schemeClr val="dk1"/>
              </a:solidFill>
              <a:latin typeface="Roboto"/>
              <a:ea typeface="Roboto"/>
              <a:cs typeface="Roboto"/>
              <a:sym typeface="Roboto"/>
            </a:endParaRPr>
          </a:p>
        </p:txBody>
      </p:sp>
      <p:sp>
        <p:nvSpPr>
          <p:cNvPr id="973" name="Google Shape;973;g33d5d720066_0_35"/>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74" name="Google Shape;974;g33d5d720066_0_35"/>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75" name="Google Shape;975;g33d5d720066_0_35"/>
          <p:cNvSpPr txBox="1"/>
          <p:nvPr/>
        </p:nvSpPr>
        <p:spPr>
          <a:xfrm>
            <a:off x="7495550" y="3287725"/>
            <a:ext cx="4551600" cy="20424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chemeClr val="dk1"/>
              </a:buClr>
              <a:buSzPts val="1400"/>
              <a:buFont typeface="Arial"/>
              <a:buChar char="●"/>
            </a:pPr>
            <a:r>
              <a:rPr b="1" lang="en-US">
                <a:solidFill>
                  <a:schemeClr val="dk1"/>
                </a:solidFill>
                <a:latin typeface="Roboto"/>
                <a:ea typeface="Roboto"/>
                <a:cs typeface="Roboto"/>
                <a:sym typeface="Roboto"/>
              </a:rPr>
              <a:t>Spot Trends and Opportunities</a:t>
            </a:r>
            <a:r>
              <a:rPr lang="en-US">
                <a:solidFill>
                  <a:schemeClr val="dk1"/>
                </a:solidFill>
                <a:latin typeface="Roboto"/>
                <a:ea typeface="Roboto"/>
                <a:cs typeface="Roboto"/>
                <a:sym typeface="Roboto"/>
              </a:rPr>
              <a:t> – Interpret AI-generated insights to inform product direction.</a:t>
            </a:r>
            <a:br>
              <a:rPr lang="en-US">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Shape Strategy with AI</a:t>
            </a:r>
            <a:r>
              <a:rPr lang="en-US">
                <a:solidFill>
                  <a:schemeClr val="dk1"/>
                </a:solidFill>
                <a:latin typeface="Roboto"/>
                <a:ea typeface="Roboto"/>
                <a:cs typeface="Roboto"/>
                <a:sym typeface="Roboto"/>
              </a:rPr>
              <a:t> – Use AI to identify challenges and propose product initiatives.</a:t>
            </a:r>
            <a:br>
              <a:rPr lang="en-US">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Prioritize with Confidence</a:t>
            </a:r>
            <a:r>
              <a:rPr lang="en-US">
                <a:solidFill>
                  <a:schemeClr val="dk1"/>
                </a:solidFill>
                <a:latin typeface="Roboto"/>
                <a:ea typeface="Roboto"/>
                <a:cs typeface="Roboto"/>
                <a:sym typeface="Roboto"/>
              </a:rPr>
              <a:t> – Apply frameworks that combine AI insights with human judgment.</a:t>
            </a:r>
            <a:endParaRPr b="1">
              <a:solidFill>
                <a:schemeClr val="dk1"/>
              </a:solidFill>
              <a:latin typeface="Roboto"/>
              <a:ea typeface="Roboto"/>
              <a:cs typeface="Roboto"/>
              <a:sym typeface="Roboto"/>
            </a:endParaRPr>
          </a:p>
        </p:txBody>
      </p:sp>
      <p:sp>
        <p:nvSpPr>
          <p:cNvPr id="976" name="Google Shape;976;g33d5d720066_0_35"/>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Build your strategic edge with AI. Practice using AI tools to uncover opportunities, evaluate initiatives, and craft strategies that align with business goals.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3aa71f771c_2_88"/>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33aa71f771c_2_88"/>
          <p:cNvSpPr/>
          <p:nvPr/>
        </p:nvSpPr>
        <p:spPr>
          <a:xfrm>
            <a:off x="-58800" y="-13075"/>
            <a:ext cx="47739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33aa71f771c_2_88"/>
          <p:cNvSpPr txBox="1"/>
          <p:nvPr/>
        </p:nvSpPr>
        <p:spPr>
          <a:xfrm>
            <a:off x="502862" y="3350679"/>
            <a:ext cx="221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17" name="Google Shape;117;g33aa71f771c_2_88"/>
          <p:cNvSpPr txBox="1"/>
          <p:nvPr/>
        </p:nvSpPr>
        <p:spPr>
          <a:xfrm>
            <a:off x="502862" y="3350679"/>
            <a:ext cx="221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18" name="Google Shape;118;g33aa71f771c_2_88"/>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LEADING CHANGE</a:t>
            </a:r>
            <a:endParaRPr b="1" i="0" sz="2200" u="none" cap="none" strike="noStrike">
              <a:solidFill>
                <a:schemeClr val="dk1"/>
              </a:solidFill>
              <a:latin typeface="Roboto"/>
              <a:ea typeface="Roboto"/>
              <a:cs typeface="Roboto"/>
              <a:sym typeface="Roboto"/>
            </a:endParaRPr>
          </a:p>
        </p:txBody>
      </p:sp>
      <p:sp>
        <p:nvSpPr>
          <p:cNvPr id="119" name="Google Shape;119;g33aa71f771c_2_88"/>
          <p:cNvSpPr txBox="1"/>
          <p:nvPr/>
        </p:nvSpPr>
        <p:spPr>
          <a:xfrm>
            <a:off x="72030" y="2056422"/>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Enterprise Coaching</a:t>
            </a:r>
            <a:endParaRPr b="1" i="0" sz="1900" u="none" cap="none" strike="noStrike">
              <a:solidFill>
                <a:schemeClr val="dk1"/>
              </a:solidFill>
              <a:latin typeface="Roboto"/>
              <a:ea typeface="Roboto"/>
              <a:cs typeface="Roboto"/>
              <a:sym typeface="Roboto"/>
            </a:endParaRPr>
          </a:p>
        </p:txBody>
      </p:sp>
      <p:sp>
        <p:nvSpPr>
          <p:cNvPr id="120" name="Google Shape;120;g33aa71f771c_2_88"/>
          <p:cNvSpPr txBox="1"/>
          <p:nvPr/>
        </p:nvSpPr>
        <p:spPr>
          <a:xfrm>
            <a:off x="63428" y="3647081"/>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Agility in Leadership</a:t>
            </a:r>
            <a:endParaRPr b="1" i="0" sz="1900" u="none" cap="none" strike="noStrike">
              <a:solidFill>
                <a:schemeClr val="dk1"/>
              </a:solidFill>
              <a:latin typeface="Roboto"/>
              <a:ea typeface="Roboto"/>
              <a:cs typeface="Roboto"/>
              <a:sym typeface="Roboto"/>
            </a:endParaRPr>
          </a:p>
        </p:txBody>
      </p:sp>
      <p:pic>
        <p:nvPicPr>
          <p:cNvPr id="121" name="Google Shape;121;g33aa71f771c_2_88">
            <a:hlinkClick action="ppaction://hlinksldjump" r:id="rId3"/>
          </p:cNvPr>
          <p:cNvPicPr preferRelativeResize="0"/>
          <p:nvPr/>
        </p:nvPicPr>
        <p:blipFill rotWithShape="1">
          <a:blip r:embed="rId4">
            <a:alphaModFix/>
          </a:blip>
          <a:srcRect b="0" l="0" r="0" t="0"/>
          <a:stretch/>
        </p:blipFill>
        <p:spPr>
          <a:xfrm>
            <a:off x="1310174" y="2399013"/>
            <a:ext cx="710061" cy="793432"/>
          </a:xfrm>
          <a:prstGeom prst="rect">
            <a:avLst/>
          </a:prstGeom>
          <a:noFill/>
          <a:ln>
            <a:noFill/>
          </a:ln>
        </p:spPr>
      </p:pic>
      <p:cxnSp>
        <p:nvCxnSpPr>
          <p:cNvPr id="122" name="Google Shape;122;g33aa71f771c_2_88"/>
          <p:cNvCxnSpPr/>
          <p:nvPr/>
        </p:nvCxnSpPr>
        <p:spPr>
          <a:xfrm>
            <a:off x="894253" y="2795728"/>
            <a:ext cx="335700" cy="0"/>
          </a:xfrm>
          <a:prstGeom prst="straightConnector1">
            <a:avLst/>
          </a:prstGeom>
          <a:noFill/>
          <a:ln cap="flat" cmpd="sng" w="19050">
            <a:solidFill>
              <a:srgbClr val="757070"/>
            </a:solidFill>
            <a:prstDash val="solid"/>
            <a:miter lim="800000"/>
            <a:headEnd len="sm" w="sm" type="none"/>
            <a:tailEnd len="sm" w="sm" type="none"/>
          </a:ln>
        </p:spPr>
      </p:cxnSp>
      <p:cxnSp>
        <p:nvCxnSpPr>
          <p:cNvPr id="123" name="Google Shape;123;g33aa71f771c_2_88"/>
          <p:cNvCxnSpPr/>
          <p:nvPr/>
        </p:nvCxnSpPr>
        <p:spPr>
          <a:xfrm>
            <a:off x="2086262" y="2795728"/>
            <a:ext cx="335700" cy="0"/>
          </a:xfrm>
          <a:prstGeom prst="straightConnector1">
            <a:avLst/>
          </a:prstGeom>
          <a:noFill/>
          <a:ln cap="flat" cmpd="sng" w="19050">
            <a:solidFill>
              <a:srgbClr val="757070"/>
            </a:solidFill>
            <a:prstDash val="solid"/>
            <a:miter lim="800000"/>
            <a:headEnd len="sm" w="sm" type="none"/>
            <a:tailEnd len="sm" w="sm" type="none"/>
          </a:ln>
        </p:spPr>
      </p:cxnSp>
      <p:pic>
        <p:nvPicPr>
          <p:cNvPr id="124" name="Google Shape;124;g33aa71f771c_2_88">
            <a:hlinkClick action="ppaction://hlinksldjump" r:id="rId5"/>
          </p:cNvPr>
          <p:cNvPicPr preferRelativeResize="0"/>
          <p:nvPr/>
        </p:nvPicPr>
        <p:blipFill rotWithShape="1">
          <a:blip r:embed="rId6">
            <a:alphaModFix/>
          </a:blip>
          <a:srcRect b="0" l="0" r="0" t="0"/>
          <a:stretch/>
        </p:blipFill>
        <p:spPr>
          <a:xfrm>
            <a:off x="3665782" y="2400625"/>
            <a:ext cx="750091" cy="791472"/>
          </a:xfrm>
          <a:prstGeom prst="rect">
            <a:avLst/>
          </a:prstGeom>
          <a:noFill/>
          <a:ln>
            <a:noFill/>
          </a:ln>
        </p:spPr>
      </p:pic>
      <p:cxnSp>
        <p:nvCxnSpPr>
          <p:cNvPr id="125" name="Google Shape;125;g33aa71f771c_2_88"/>
          <p:cNvCxnSpPr/>
          <p:nvPr/>
        </p:nvCxnSpPr>
        <p:spPr>
          <a:xfrm>
            <a:off x="3264069" y="2795719"/>
            <a:ext cx="335700" cy="0"/>
          </a:xfrm>
          <a:prstGeom prst="straightConnector1">
            <a:avLst/>
          </a:prstGeom>
          <a:noFill/>
          <a:ln cap="flat" cmpd="sng" w="19050">
            <a:solidFill>
              <a:srgbClr val="757070"/>
            </a:solidFill>
            <a:prstDash val="solid"/>
            <a:miter lim="800000"/>
            <a:headEnd len="sm" w="sm" type="none"/>
            <a:tailEnd len="sm" w="sm" type="none"/>
          </a:ln>
        </p:spPr>
      </p:cxnSp>
      <p:pic>
        <p:nvPicPr>
          <p:cNvPr id="126" name="Google Shape;126;g33aa71f771c_2_88">
            <a:hlinkClick action="ppaction://hlinksldjump" r:id="rId7"/>
          </p:cNvPr>
          <p:cNvPicPr preferRelativeResize="0"/>
          <p:nvPr/>
        </p:nvPicPr>
        <p:blipFill rotWithShape="1">
          <a:blip r:embed="rId8">
            <a:alphaModFix/>
          </a:blip>
          <a:srcRect b="0" l="0" r="0" t="0"/>
          <a:stretch/>
        </p:blipFill>
        <p:spPr>
          <a:xfrm>
            <a:off x="2487982" y="2399640"/>
            <a:ext cx="710061" cy="793432"/>
          </a:xfrm>
          <a:prstGeom prst="rect">
            <a:avLst/>
          </a:prstGeom>
          <a:noFill/>
          <a:ln>
            <a:noFill/>
          </a:ln>
        </p:spPr>
      </p:pic>
      <p:pic>
        <p:nvPicPr>
          <p:cNvPr id="127" name="Google Shape;127;g33aa71f771c_2_88">
            <a:hlinkClick action="ppaction://hlinksldjump" r:id="rId9"/>
          </p:cNvPr>
          <p:cNvPicPr preferRelativeResize="0"/>
          <p:nvPr/>
        </p:nvPicPr>
        <p:blipFill rotWithShape="1">
          <a:blip r:embed="rId10">
            <a:alphaModFix/>
          </a:blip>
          <a:srcRect b="0" l="0" r="0" t="0"/>
          <a:stretch/>
        </p:blipFill>
        <p:spPr>
          <a:xfrm>
            <a:off x="132419" y="2399013"/>
            <a:ext cx="710061" cy="793432"/>
          </a:xfrm>
          <a:prstGeom prst="rect">
            <a:avLst/>
          </a:prstGeom>
          <a:noFill/>
          <a:ln>
            <a:noFill/>
          </a:ln>
        </p:spPr>
      </p:pic>
      <p:pic>
        <p:nvPicPr>
          <p:cNvPr id="128" name="Google Shape;128;g33aa71f771c_2_88">
            <a:hlinkClick action="ppaction://hlinksldjump" r:id="rId11"/>
          </p:cNvPr>
          <p:cNvPicPr preferRelativeResize="0"/>
          <p:nvPr/>
        </p:nvPicPr>
        <p:blipFill rotWithShape="1">
          <a:blip r:embed="rId10">
            <a:alphaModFix/>
          </a:blip>
          <a:srcRect b="0" l="0" r="0" t="0"/>
          <a:stretch/>
        </p:blipFill>
        <p:spPr>
          <a:xfrm>
            <a:off x="132518" y="4071778"/>
            <a:ext cx="719198" cy="803642"/>
          </a:xfrm>
          <a:prstGeom prst="rect">
            <a:avLst/>
          </a:prstGeom>
          <a:noFill/>
          <a:ln>
            <a:noFill/>
          </a:ln>
        </p:spPr>
      </p:pic>
      <p:pic>
        <p:nvPicPr>
          <p:cNvPr id="129" name="Google Shape;129;g33aa71f771c_2_88">
            <a:hlinkClick action="ppaction://hlinksldjump" r:id="rId12"/>
          </p:cNvPr>
          <p:cNvPicPr preferRelativeResize="0"/>
          <p:nvPr/>
        </p:nvPicPr>
        <p:blipFill rotWithShape="1">
          <a:blip r:embed="rId13">
            <a:alphaModFix/>
          </a:blip>
          <a:srcRect b="0" l="0" r="0" t="0"/>
          <a:stretch/>
        </p:blipFill>
        <p:spPr>
          <a:xfrm>
            <a:off x="1325432" y="4071778"/>
            <a:ext cx="719198" cy="803642"/>
          </a:xfrm>
          <a:prstGeom prst="rect">
            <a:avLst/>
          </a:prstGeom>
          <a:noFill/>
          <a:ln>
            <a:noFill/>
          </a:ln>
        </p:spPr>
      </p:pic>
      <p:cxnSp>
        <p:nvCxnSpPr>
          <p:cNvPr id="130" name="Google Shape;130;g33aa71f771c_2_88"/>
          <p:cNvCxnSpPr/>
          <p:nvPr/>
        </p:nvCxnSpPr>
        <p:spPr>
          <a:xfrm>
            <a:off x="904157" y="4473597"/>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31" name="Google Shape;131;g33aa71f771c_2_88"/>
          <p:cNvCxnSpPr/>
          <p:nvPr/>
        </p:nvCxnSpPr>
        <p:spPr>
          <a:xfrm>
            <a:off x="2111509" y="4473597"/>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32" name="Google Shape;132;g33aa71f771c_2_88"/>
          <p:cNvCxnSpPr/>
          <p:nvPr/>
        </p:nvCxnSpPr>
        <p:spPr>
          <a:xfrm>
            <a:off x="3304476" y="4473588"/>
            <a:ext cx="339900" cy="0"/>
          </a:xfrm>
          <a:prstGeom prst="straightConnector1">
            <a:avLst/>
          </a:prstGeom>
          <a:noFill/>
          <a:ln cap="flat" cmpd="sng" w="19050">
            <a:solidFill>
              <a:srgbClr val="757070"/>
            </a:solidFill>
            <a:prstDash val="solid"/>
            <a:miter lim="800000"/>
            <a:headEnd len="sm" w="sm" type="none"/>
            <a:tailEnd len="sm" w="sm" type="none"/>
          </a:ln>
        </p:spPr>
      </p:cxnSp>
      <p:pic>
        <p:nvPicPr>
          <p:cNvPr id="133" name="Google Shape;133;g33aa71f771c_2_88">
            <a:hlinkClick action="ppaction://hlinksldjump" r:id="rId14"/>
          </p:cNvPr>
          <p:cNvPicPr preferRelativeResize="0"/>
          <p:nvPr/>
        </p:nvPicPr>
        <p:blipFill rotWithShape="1">
          <a:blip r:embed="rId15">
            <a:alphaModFix/>
          </a:blip>
          <a:srcRect b="0" l="0" r="0" t="0"/>
          <a:stretch/>
        </p:blipFill>
        <p:spPr>
          <a:xfrm>
            <a:off x="2503789" y="4071778"/>
            <a:ext cx="719198" cy="803642"/>
          </a:xfrm>
          <a:prstGeom prst="rect">
            <a:avLst/>
          </a:prstGeom>
          <a:noFill/>
          <a:ln>
            <a:noFill/>
          </a:ln>
        </p:spPr>
      </p:pic>
      <p:pic>
        <p:nvPicPr>
          <p:cNvPr id="134" name="Google Shape;134;g33aa71f771c_2_88">
            <a:hlinkClick action="ppaction://hlinksldjump" r:id="rId16"/>
          </p:cNvPr>
          <p:cNvPicPr preferRelativeResize="0"/>
          <p:nvPr/>
        </p:nvPicPr>
        <p:blipFill rotWithShape="1">
          <a:blip r:embed="rId17">
            <a:alphaModFix/>
          </a:blip>
          <a:srcRect b="0" l="2785" r="2785" t="0"/>
          <a:stretch/>
        </p:blipFill>
        <p:spPr>
          <a:xfrm>
            <a:off x="3696703" y="4071778"/>
            <a:ext cx="719201" cy="803642"/>
          </a:xfrm>
          <a:prstGeom prst="rect">
            <a:avLst/>
          </a:prstGeom>
          <a:noFill/>
          <a:ln>
            <a:noFill/>
          </a:ln>
        </p:spPr>
      </p:pic>
      <p:sp>
        <p:nvSpPr>
          <p:cNvPr id="135" name="Google Shape;135;g33aa71f771c_2_88"/>
          <p:cNvSpPr txBox="1"/>
          <p:nvPr/>
        </p:nvSpPr>
        <p:spPr>
          <a:xfrm>
            <a:off x="141021" y="441544"/>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Team Coaching</a:t>
            </a:r>
            <a:endParaRPr b="1" i="0" sz="1900" u="none" cap="none" strike="noStrike">
              <a:solidFill>
                <a:schemeClr val="dk1"/>
              </a:solidFill>
              <a:latin typeface="Roboto"/>
              <a:ea typeface="Roboto"/>
              <a:cs typeface="Roboto"/>
              <a:sym typeface="Roboto"/>
            </a:endParaRPr>
          </a:p>
        </p:txBody>
      </p:sp>
      <p:pic>
        <p:nvPicPr>
          <p:cNvPr id="136" name="Google Shape;136;g33aa71f771c_2_88">
            <a:hlinkClick action="ppaction://hlinksldjump" r:id="rId18"/>
          </p:cNvPr>
          <p:cNvPicPr preferRelativeResize="0"/>
          <p:nvPr/>
        </p:nvPicPr>
        <p:blipFill rotWithShape="1">
          <a:blip r:embed="rId19">
            <a:alphaModFix/>
          </a:blip>
          <a:srcRect b="0" l="0" r="0" t="0"/>
          <a:stretch/>
        </p:blipFill>
        <p:spPr>
          <a:xfrm>
            <a:off x="1297823" y="879817"/>
            <a:ext cx="719181" cy="803622"/>
          </a:xfrm>
          <a:prstGeom prst="rect">
            <a:avLst/>
          </a:prstGeom>
          <a:noFill/>
          <a:ln>
            <a:noFill/>
          </a:ln>
        </p:spPr>
      </p:pic>
      <p:cxnSp>
        <p:nvCxnSpPr>
          <p:cNvPr id="137" name="Google Shape;137;g33aa71f771c_2_88"/>
          <p:cNvCxnSpPr/>
          <p:nvPr/>
        </p:nvCxnSpPr>
        <p:spPr>
          <a:xfrm>
            <a:off x="876559" y="1281628"/>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38" name="Google Shape;138;g33aa71f771c_2_88"/>
          <p:cNvCxnSpPr/>
          <p:nvPr/>
        </p:nvCxnSpPr>
        <p:spPr>
          <a:xfrm>
            <a:off x="2083879" y="1281628"/>
            <a:ext cx="339900" cy="0"/>
          </a:xfrm>
          <a:prstGeom prst="straightConnector1">
            <a:avLst/>
          </a:prstGeom>
          <a:noFill/>
          <a:ln cap="flat" cmpd="sng" w="19050">
            <a:solidFill>
              <a:srgbClr val="757070"/>
            </a:solidFill>
            <a:prstDash val="solid"/>
            <a:miter lim="800000"/>
            <a:headEnd len="sm" w="sm" type="none"/>
            <a:tailEnd len="sm" w="sm" type="none"/>
          </a:ln>
        </p:spPr>
      </p:cxnSp>
      <p:pic>
        <p:nvPicPr>
          <p:cNvPr id="139" name="Google Shape;139;g33aa71f771c_2_88">
            <a:hlinkClick action="ppaction://hlinksldjump" r:id="rId20"/>
          </p:cNvPr>
          <p:cNvPicPr preferRelativeResize="0"/>
          <p:nvPr/>
        </p:nvPicPr>
        <p:blipFill rotWithShape="1">
          <a:blip r:embed="rId21">
            <a:alphaModFix/>
          </a:blip>
          <a:srcRect b="0" l="0" r="0" t="0"/>
          <a:stretch/>
        </p:blipFill>
        <p:spPr>
          <a:xfrm>
            <a:off x="3678992" y="870269"/>
            <a:ext cx="759724" cy="801637"/>
          </a:xfrm>
          <a:prstGeom prst="rect">
            <a:avLst/>
          </a:prstGeom>
          <a:noFill/>
          <a:ln>
            <a:noFill/>
          </a:ln>
        </p:spPr>
      </p:pic>
      <p:cxnSp>
        <p:nvCxnSpPr>
          <p:cNvPr id="140" name="Google Shape;140;g33aa71f771c_2_88"/>
          <p:cNvCxnSpPr/>
          <p:nvPr/>
        </p:nvCxnSpPr>
        <p:spPr>
          <a:xfrm>
            <a:off x="3276816" y="1281619"/>
            <a:ext cx="339900" cy="0"/>
          </a:xfrm>
          <a:prstGeom prst="straightConnector1">
            <a:avLst/>
          </a:prstGeom>
          <a:noFill/>
          <a:ln cap="flat" cmpd="sng" w="19050">
            <a:solidFill>
              <a:srgbClr val="757070"/>
            </a:solidFill>
            <a:prstDash val="solid"/>
            <a:miter lim="800000"/>
            <a:headEnd len="sm" w="sm" type="none"/>
            <a:tailEnd len="sm" w="sm" type="none"/>
          </a:ln>
        </p:spPr>
      </p:cxnSp>
      <p:pic>
        <p:nvPicPr>
          <p:cNvPr id="141" name="Google Shape;141;g33aa71f771c_2_88">
            <a:hlinkClick action="ppaction://hlinksldjump" r:id="rId22"/>
          </p:cNvPr>
          <p:cNvPicPr preferRelativeResize="0"/>
          <p:nvPr/>
        </p:nvPicPr>
        <p:blipFill rotWithShape="1">
          <a:blip r:embed="rId23">
            <a:alphaModFix/>
          </a:blip>
          <a:srcRect b="0" l="0" r="0" t="0"/>
          <a:stretch/>
        </p:blipFill>
        <p:spPr>
          <a:xfrm>
            <a:off x="145070" y="860397"/>
            <a:ext cx="719181" cy="803622"/>
          </a:xfrm>
          <a:prstGeom prst="rect">
            <a:avLst/>
          </a:prstGeom>
          <a:noFill/>
          <a:ln>
            <a:noFill/>
          </a:ln>
        </p:spPr>
      </p:pic>
      <p:pic>
        <p:nvPicPr>
          <p:cNvPr id="142" name="Google Shape;142;g33aa71f771c_2_88">
            <a:hlinkClick action="ppaction://hlinksldjump" r:id="rId24"/>
          </p:cNvPr>
          <p:cNvPicPr preferRelativeResize="0"/>
          <p:nvPr/>
        </p:nvPicPr>
        <p:blipFill rotWithShape="1">
          <a:blip r:embed="rId25">
            <a:alphaModFix/>
          </a:blip>
          <a:srcRect b="0" l="0" r="0" t="0"/>
          <a:stretch/>
        </p:blipFill>
        <p:spPr>
          <a:xfrm>
            <a:off x="2490760" y="879808"/>
            <a:ext cx="719181" cy="803622"/>
          </a:xfrm>
          <a:prstGeom prst="rect">
            <a:avLst/>
          </a:prstGeom>
          <a:noFill/>
          <a:ln>
            <a:noFill/>
          </a:ln>
        </p:spPr>
      </p:pic>
      <p:sp>
        <p:nvSpPr>
          <p:cNvPr id="143" name="Google Shape;143;g33aa71f771c_2_88"/>
          <p:cNvSpPr txBox="1"/>
          <p:nvPr/>
        </p:nvSpPr>
        <p:spPr>
          <a:xfrm>
            <a:off x="-124679" y="3121325"/>
            <a:ext cx="12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44" name="Google Shape;144;g33aa71f771c_2_88"/>
          <p:cNvSpPr txBox="1"/>
          <p:nvPr/>
        </p:nvSpPr>
        <p:spPr>
          <a:xfrm>
            <a:off x="1238766" y="3159166"/>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Enterprise</a:t>
            </a:r>
            <a:endParaRPr b="0" i="0" sz="1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a:t>
            </a:r>
            <a:endParaRPr b="0" i="0" sz="1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Coaching</a:t>
            </a:r>
            <a:endParaRPr b="0" i="0" sz="1000" u="none" cap="none" strike="noStrike">
              <a:solidFill>
                <a:srgbClr val="000000"/>
              </a:solidFill>
              <a:latin typeface="Calibri"/>
              <a:ea typeface="Calibri"/>
              <a:cs typeface="Calibri"/>
              <a:sym typeface="Calibri"/>
            </a:endParaRPr>
          </a:p>
        </p:txBody>
      </p:sp>
      <p:sp>
        <p:nvSpPr>
          <p:cNvPr id="145" name="Google Shape;145;g33aa71f771c_2_88"/>
          <p:cNvSpPr txBox="1"/>
          <p:nvPr/>
        </p:nvSpPr>
        <p:spPr>
          <a:xfrm>
            <a:off x="2301137" y="3187450"/>
            <a:ext cx="105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Coaching Agile Transformations</a:t>
            </a:r>
            <a:endParaRPr b="0" i="0" sz="1000" u="none" cap="none" strike="noStrike">
              <a:solidFill>
                <a:srgbClr val="000000"/>
              </a:solidFill>
              <a:latin typeface="Calibri"/>
              <a:ea typeface="Calibri"/>
              <a:cs typeface="Calibri"/>
              <a:sym typeface="Calibri"/>
            </a:endParaRPr>
          </a:p>
        </p:txBody>
      </p:sp>
      <p:sp>
        <p:nvSpPr>
          <p:cNvPr id="146" name="Google Shape;146;g33aa71f771c_2_88"/>
          <p:cNvSpPr txBox="1"/>
          <p:nvPr/>
        </p:nvSpPr>
        <p:spPr>
          <a:xfrm>
            <a:off x="3639239" y="3159166"/>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Expert in Enterprise Coaching</a:t>
            </a:r>
            <a:endParaRPr b="0" i="0" sz="1000" u="none" cap="none" strike="noStrike">
              <a:solidFill>
                <a:srgbClr val="000000"/>
              </a:solidFill>
              <a:latin typeface="Calibri"/>
              <a:ea typeface="Calibri"/>
              <a:cs typeface="Calibri"/>
              <a:sym typeface="Calibri"/>
            </a:endParaRPr>
          </a:p>
        </p:txBody>
      </p:sp>
      <p:sp>
        <p:nvSpPr>
          <p:cNvPr id="147" name="Google Shape;147;g33aa71f771c_2_88"/>
          <p:cNvSpPr txBox="1"/>
          <p:nvPr/>
        </p:nvSpPr>
        <p:spPr>
          <a:xfrm>
            <a:off x="3481565" y="1612249"/>
            <a:ext cx="12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Expert in Agile Coaching</a:t>
            </a:r>
            <a:endParaRPr b="0" i="0" sz="1000" u="none" cap="none" strike="noStrike">
              <a:solidFill>
                <a:srgbClr val="000000"/>
              </a:solidFill>
              <a:latin typeface="Calibri"/>
              <a:ea typeface="Calibri"/>
              <a:cs typeface="Calibri"/>
              <a:sym typeface="Calibri"/>
            </a:endParaRPr>
          </a:p>
        </p:txBody>
      </p:sp>
      <p:sp>
        <p:nvSpPr>
          <p:cNvPr id="148" name="Google Shape;148;g33aa71f771c_2_88"/>
          <p:cNvSpPr txBox="1"/>
          <p:nvPr/>
        </p:nvSpPr>
        <p:spPr>
          <a:xfrm>
            <a:off x="3613552" y="4783789"/>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Expert in Agility in Leadership</a:t>
            </a:r>
            <a:endParaRPr b="0" i="0" sz="1000" u="none" cap="none" strike="noStrike">
              <a:solidFill>
                <a:srgbClr val="000000"/>
              </a:solidFill>
              <a:latin typeface="Calibri"/>
              <a:ea typeface="Calibri"/>
              <a:cs typeface="Calibri"/>
              <a:sym typeface="Calibri"/>
            </a:endParaRPr>
          </a:p>
        </p:txBody>
      </p:sp>
      <p:sp>
        <p:nvSpPr>
          <p:cNvPr id="149" name="Google Shape;149;g33aa71f771c_2_88"/>
          <p:cNvSpPr txBox="1"/>
          <p:nvPr/>
        </p:nvSpPr>
        <p:spPr>
          <a:xfrm>
            <a:off x="2370012"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Agile Coaching</a:t>
            </a:r>
            <a:endParaRPr b="0" i="0" sz="1000" u="none" cap="none" strike="noStrike">
              <a:solidFill>
                <a:srgbClr val="000000"/>
              </a:solidFill>
              <a:latin typeface="Calibri"/>
              <a:ea typeface="Calibri"/>
              <a:cs typeface="Calibri"/>
              <a:sym typeface="Calibri"/>
            </a:endParaRPr>
          </a:p>
        </p:txBody>
      </p:sp>
      <p:sp>
        <p:nvSpPr>
          <p:cNvPr id="150" name="Google Shape;150;g33aa71f771c_2_88"/>
          <p:cNvSpPr txBox="1"/>
          <p:nvPr/>
        </p:nvSpPr>
        <p:spPr>
          <a:xfrm>
            <a:off x="1238766"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Agile Team Facilitation</a:t>
            </a:r>
            <a:endParaRPr b="0" i="0" sz="1000" u="none" cap="none" strike="noStrike">
              <a:solidFill>
                <a:srgbClr val="000000"/>
              </a:solidFill>
              <a:latin typeface="Calibri"/>
              <a:ea typeface="Calibri"/>
              <a:cs typeface="Calibri"/>
              <a:sym typeface="Calibri"/>
            </a:endParaRPr>
          </a:p>
        </p:txBody>
      </p:sp>
      <p:sp>
        <p:nvSpPr>
          <p:cNvPr id="151" name="Google Shape;151;g33aa71f771c_2_88"/>
          <p:cNvSpPr txBox="1"/>
          <p:nvPr/>
        </p:nvSpPr>
        <p:spPr>
          <a:xfrm>
            <a:off x="72030"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152" name="Google Shape;152;g33aa71f771c_2_88"/>
          <p:cNvSpPr txBox="1"/>
          <p:nvPr/>
        </p:nvSpPr>
        <p:spPr>
          <a:xfrm>
            <a:off x="-47076" y="4822950"/>
            <a:ext cx="105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53" name="Google Shape;153;g33aa71f771c_2_88"/>
          <p:cNvSpPr txBox="1"/>
          <p:nvPr/>
        </p:nvSpPr>
        <p:spPr>
          <a:xfrm>
            <a:off x="1238766" y="4860792"/>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Leading with Agility</a:t>
            </a:r>
            <a:endParaRPr b="0" i="0" sz="1000" u="none" cap="none" strike="noStrike">
              <a:solidFill>
                <a:srgbClr val="000000"/>
              </a:solidFill>
              <a:latin typeface="Calibri"/>
              <a:ea typeface="Calibri"/>
              <a:cs typeface="Calibri"/>
              <a:sym typeface="Calibri"/>
            </a:endParaRPr>
          </a:p>
        </p:txBody>
      </p:sp>
      <p:sp>
        <p:nvSpPr>
          <p:cNvPr id="154" name="Google Shape;154;g33aa71f771c_2_88"/>
          <p:cNvSpPr txBox="1"/>
          <p:nvPr/>
        </p:nvSpPr>
        <p:spPr>
          <a:xfrm>
            <a:off x="2439003" y="4875414"/>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People Development</a:t>
            </a:r>
            <a:endParaRPr b="0" i="0" sz="1000" u="none" cap="none" strike="noStrike">
              <a:solidFill>
                <a:srgbClr val="000000"/>
              </a:solidFill>
              <a:latin typeface="Calibri"/>
              <a:ea typeface="Calibri"/>
              <a:cs typeface="Calibri"/>
              <a:sym typeface="Calibri"/>
            </a:endParaRPr>
          </a:p>
        </p:txBody>
      </p:sp>
      <p:sp>
        <p:nvSpPr>
          <p:cNvPr id="155" name="Google Shape;155;g33aa71f771c_2_88"/>
          <p:cNvSpPr txBox="1"/>
          <p:nvPr/>
        </p:nvSpPr>
        <p:spPr>
          <a:xfrm>
            <a:off x="64828" y="5306800"/>
            <a:ext cx="52629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Additional Recommended Certifications</a:t>
            </a:r>
            <a:endParaRPr b="1" i="0" sz="1900" u="none" cap="none" strike="noStrike">
              <a:solidFill>
                <a:schemeClr val="dk1"/>
              </a:solidFill>
              <a:latin typeface="Roboto"/>
              <a:ea typeface="Roboto"/>
              <a:cs typeface="Roboto"/>
              <a:sym typeface="Roboto"/>
            </a:endParaRPr>
          </a:p>
        </p:txBody>
      </p:sp>
      <p:pic>
        <p:nvPicPr>
          <p:cNvPr id="156" name="Google Shape;156;g33aa71f771c_2_88">
            <a:hlinkClick action="ppaction://hlinksldjump" r:id="rId26"/>
          </p:cNvPr>
          <p:cNvPicPr preferRelativeResize="0"/>
          <p:nvPr/>
        </p:nvPicPr>
        <p:blipFill rotWithShape="1">
          <a:blip r:embed="rId27">
            <a:alphaModFix/>
          </a:blip>
          <a:srcRect b="0" l="9" r="0" t="0"/>
          <a:stretch/>
        </p:blipFill>
        <p:spPr>
          <a:xfrm>
            <a:off x="133910" y="5655284"/>
            <a:ext cx="719200" cy="803640"/>
          </a:xfrm>
          <a:prstGeom prst="rect">
            <a:avLst/>
          </a:prstGeom>
          <a:noFill/>
          <a:ln>
            <a:noFill/>
          </a:ln>
        </p:spPr>
      </p:pic>
      <p:sp>
        <p:nvSpPr>
          <p:cNvPr id="157" name="Google Shape;157;g33aa71f771c_2_88"/>
          <p:cNvSpPr txBox="1"/>
          <p:nvPr/>
        </p:nvSpPr>
        <p:spPr>
          <a:xfrm>
            <a:off x="34347" y="6382723"/>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Systems Coaching</a:t>
            </a:r>
            <a:endParaRPr b="0" i="0" sz="1000" u="none" cap="none" strike="noStrike">
              <a:solidFill>
                <a:srgbClr val="000000"/>
              </a:solidFill>
              <a:latin typeface="Calibri"/>
              <a:ea typeface="Calibri"/>
              <a:cs typeface="Calibri"/>
              <a:sym typeface="Calibri"/>
            </a:endParaRPr>
          </a:p>
        </p:txBody>
      </p:sp>
      <p:sp>
        <p:nvSpPr>
          <p:cNvPr id="158" name="Google Shape;158;g33aa71f771c_2_88"/>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28"/>
              </a:rPr>
              <a:t>Go Back to Learning Programs</a:t>
            </a:r>
            <a:endParaRPr b="1" i="0" sz="1400" u="none" cap="none" strike="noStrike">
              <a:solidFill>
                <a:srgbClr val="000000"/>
              </a:solidFill>
              <a:latin typeface="Roboto"/>
              <a:ea typeface="Roboto"/>
              <a:cs typeface="Roboto"/>
              <a:sym typeface="Roboto"/>
            </a:endParaRPr>
          </a:p>
        </p:txBody>
      </p:sp>
      <p:pic>
        <p:nvPicPr>
          <p:cNvPr id="159" name="Google Shape;159;g33aa71f771c_2_88"/>
          <p:cNvPicPr preferRelativeResize="0"/>
          <p:nvPr/>
        </p:nvPicPr>
        <p:blipFill>
          <a:blip r:embed="rId29">
            <a:alphaModFix/>
          </a:blip>
          <a:stretch>
            <a:fillRect/>
          </a:stretch>
        </p:blipFill>
        <p:spPr>
          <a:xfrm>
            <a:off x="5661200" y="0"/>
            <a:ext cx="6508826" cy="6508826"/>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0" name="Shape 980"/>
        <p:cNvGrpSpPr/>
        <p:nvPr/>
      </p:nvGrpSpPr>
      <p:grpSpPr>
        <a:xfrm>
          <a:off x="0" y="0"/>
          <a:ext cx="0" cy="0"/>
          <a:chOff x="0" y="0"/>
          <a:chExt cx="0" cy="0"/>
        </a:xfrm>
      </p:grpSpPr>
      <p:pic>
        <p:nvPicPr>
          <p:cNvPr id="981" name="Google Shape;981;g33d5d720066_0_4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982" name="Google Shape;982;g33d5d720066_0_45" title="AI for Stakeholder Management@2x.png"/>
          <p:cNvPicPr preferRelativeResize="0"/>
          <p:nvPr/>
        </p:nvPicPr>
        <p:blipFill rotWithShape="1">
          <a:blip r:embed="rId4">
            <a:alphaModFix/>
          </a:blip>
          <a:srcRect b="0" l="5253" r="5253" t="0"/>
          <a:stretch/>
        </p:blipFill>
        <p:spPr>
          <a:xfrm>
            <a:off x="400975" y="111400"/>
            <a:ext cx="2333824" cy="2607852"/>
          </a:xfrm>
          <a:prstGeom prst="rect">
            <a:avLst/>
          </a:prstGeom>
          <a:noFill/>
          <a:ln>
            <a:noFill/>
          </a:ln>
        </p:spPr>
      </p:pic>
      <p:sp>
        <p:nvSpPr>
          <p:cNvPr id="983" name="Google Shape;983;g33d5d720066_0_45"/>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AI for Stakeholder Management</a:t>
            </a:r>
            <a:endParaRPr sz="4000">
              <a:solidFill>
                <a:schemeClr val="dk1"/>
              </a:solidFill>
              <a:latin typeface="Roboto"/>
              <a:ea typeface="Roboto"/>
              <a:cs typeface="Roboto"/>
              <a:sym typeface="Roboto"/>
            </a:endParaRPr>
          </a:p>
        </p:txBody>
      </p:sp>
      <p:sp>
        <p:nvSpPr>
          <p:cNvPr id="984" name="Google Shape;984;g33d5d720066_0_45"/>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985" name="Google Shape;985;g33d5d720066_0_45"/>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986" name="Google Shape;986;g33d5d720066_0_45"/>
          <p:cNvSpPr txBox="1"/>
          <p:nvPr/>
        </p:nvSpPr>
        <p:spPr>
          <a:xfrm>
            <a:off x="7495550" y="3287725"/>
            <a:ext cx="4551600" cy="35295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chemeClr val="dk1"/>
              </a:buClr>
              <a:buSzPts val="1400"/>
              <a:buFont typeface="Arial"/>
              <a:buChar char="●"/>
            </a:pPr>
            <a:r>
              <a:rPr b="1" lang="en-US">
                <a:solidFill>
                  <a:schemeClr val="dk1"/>
                </a:solidFill>
                <a:latin typeface="Roboto"/>
                <a:ea typeface="Roboto"/>
                <a:cs typeface="Roboto"/>
                <a:sym typeface="Roboto"/>
              </a:rPr>
              <a:t>Use AI to Analyze Stakeholders</a:t>
            </a:r>
            <a:r>
              <a:rPr lang="en-US">
                <a:solidFill>
                  <a:schemeClr val="dk1"/>
                </a:solidFill>
                <a:latin typeface="Roboto"/>
                <a:ea typeface="Roboto"/>
                <a:cs typeface="Roboto"/>
                <a:sym typeface="Roboto"/>
              </a:rPr>
              <a:t> – Apply techniques like sentiment analysis, influence mapping, and persona generation to uncover stakeholder needs.</a:t>
            </a:r>
            <a:br>
              <a:rPr lang="en-US">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Design AI-Assisted Communication Plans</a:t>
            </a:r>
            <a:r>
              <a:rPr lang="en-US">
                <a:solidFill>
                  <a:schemeClr val="dk1"/>
                </a:solidFill>
                <a:latin typeface="Roboto"/>
                <a:ea typeface="Roboto"/>
                <a:cs typeface="Roboto"/>
                <a:sym typeface="Roboto"/>
              </a:rPr>
              <a:t> – Build tailored stakeholder communication strategies using AI tools, aligning with distinct communication styles and priorities.</a:t>
            </a:r>
            <a:br>
              <a:rPr lang="en-US">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Arial"/>
              <a:buChar char="●"/>
            </a:pPr>
            <a:r>
              <a:rPr b="1" lang="en-US">
                <a:solidFill>
                  <a:schemeClr val="dk1"/>
                </a:solidFill>
                <a:latin typeface="Roboto"/>
                <a:ea typeface="Roboto"/>
                <a:cs typeface="Roboto"/>
                <a:sym typeface="Roboto"/>
              </a:rPr>
              <a:t>Balance AI with Human Skills</a:t>
            </a:r>
            <a:r>
              <a:rPr lang="en-US">
                <a:solidFill>
                  <a:schemeClr val="dk1"/>
                </a:solidFill>
                <a:latin typeface="Roboto"/>
                <a:ea typeface="Roboto"/>
                <a:cs typeface="Roboto"/>
                <a:sym typeface="Roboto"/>
              </a:rPr>
              <a:t> – Explore where AI can support stakeholder engagement versus where human judgment and interaction are essential.</a:t>
            </a:r>
            <a:endParaRPr b="1">
              <a:solidFill>
                <a:schemeClr val="dk1"/>
              </a:solidFill>
              <a:latin typeface="Roboto"/>
              <a:ea typeface="Roboto"/>
              <a:cs typeface="Roboto"/>
              <a:sym typeface="Roboto"/>
            </a:endParaRPr>
          </a:p>
        </p:txBody>
      </p:sp>
      <p:sp>
        <p:nvSpPr>
          <p:cNvPr id="987" name="Google Shape;987;g33d5d720066_0_45"/>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Explore how AI can sharpen your approach to stakeholder management in this hands-on micro-credential course.</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id="992" name="Google Shape;992;g106e6aa31ee_1_549" title="Continue Your Learning Journey (Student).mp4">
            <a:hlinkClick r:id="rId3"/>
          </p:cNvPr>
          <p:cNvPicPr preferRelativeResize="0"/>
          <p:nvPr/>
        </p:nvPicPr>
        <p:blipFill rotWithShape="1">
          <a:blip r:embed="rId4">
            <a:alphaModFix/>
          </a:blip>
          <a:srcRect b="0" l="0" r="0" t="0"/>
          <a:stretch/>
        </p:blipFill>
        <p:spPr>
          <a:xfrm>
            <a:off x="152400" y="152400"/>
            <a:ext cx="11650133"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16fc0163a8_0_4"/>
          <p:cNvSpPr/>
          <p:nvPr/>
        </p:nvSpPr>
        <p:spPr>
          <a:xfrm>
            <a:off x="-58800" y="-22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g116fc0163a8_0_4">
            <a:hlinkClick action="ppaction://hlinksldjump" r:id="rId3"/>
          </p:cNvPr>
          <p:cNvPicPr preferRelativeResize="0"/>
          <p:nvPr/>
        </p:nvPicPr>
        <p:blipFill rotWithShape="1">
          <a:blip r:embed="rId4">
            <a:alphaModFix/>
          </a:blip>
          <a:srcRect b="0" l="0" r="0" t="0"/>
          <a:stretch/>
        </p:blipFill>
        <p:spPr>
          <a:xfrm>
            <a:off x="168115" y="3511745"/>
            <a:ext cx="784905" cy="877064"/>
          </a:xfrm>
          <a:prstGeom prst="rect">
            <a:avLst/>
          </a:prstGeom>
          <a:noFill/>
          <a:ln>
            <a:noFill/>
          </a:ln>
        </p:spPr>
      </p:pic>
      <p:pic>
        <p:nvPicPr>
          <p:cNvPr id="166" name="Google Shape;166;g116fc0163a8_0_4">
            <a:hlinkClick action="ppaction://hlinksldjump" r:id="rId5"/>
          </p:cNvPr>
          <p:cNvPicPr preferRelativeResize="0"/>
          <p:nvPr/>
        </p:nvPicPr>
        <p:blipFill rotWithShape="1">
          <a:blip r:embed="rId6">
            <a:alphaModFix/>
          </a:blip>
          <a:srcRect b="0" l="0" r="0" t="0"/>
          <a:stretch/>
        </p:blipFill>
        <p:spPr>
          <a:xfrm>
            <a:off x="1470018" y="3511745"/>
            <a:ext cx="784905" cy="877064"/>
          </a:xfrm>
          <a:prstGeom prst="rect">
            <a:avLst/>
          </a:prstGeom>
          <a:noFill/>
          <a:ln>
            <a:noFill/>
          </a:ln>
        </p:spPr>
      </p:pic>
      <p:cxnSp>
        <p:nvCxnSpPr>
          <p:cNvPr id="167" name="Google Shape;167;g116fc0163a8_0_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68" name="Google Shape;168;g116fc0163a8_0_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69" name="Google Shape;169;g116fc0163a8_0_4">
            <a:hlinkClick action="ppaction://hlinksldjump" r:id="rId7"/>
          </p:cNvPr>
          <p:cNvPicPr preferRelativeResize="0"/>
          <p:nvPr/>
        </p:nvPicPr>
        <p:blipFill rotWithShape="1">
          <a:blip r:embed="rId8">
            <a:alphaModFix/>
          </a:blip>
          <a:srcRect b="0" l="0" r="0" t="0"/>
          <a:stretch/>
        </p:blipFill>
        <p:spPr>
          <a:xfrm>
            <a:off x="2771979" y="3511735"/>
            <a:ext cx="784905" cy="877064"/>
          </a:xfrm>
          <a:prstGeom prst="rect">
            <a:avLst/>
          </a:prstGeom>
          <a:noFill/>
          <a:ln>
            <a:noFill/>
          </a:ln>
        </p:spPr>
      </p:pic>
      <p:sp>
        <p:nvSpPr>
          <p:cNvPr id="170" name="Google Shape;170;g116fc0163a8_0_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16fc0163a8_0_4"/>
          <p:cNvSpPr txBox="1"/>
          <p:nvPr/>
        </p:nvSpPr>
        <p:spPr>
          <a:xfrm>
            <a:off x="789200" y="1839325"/>
            <a:ext cx="2449500" cy="3387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72" name="Google Shape;172;g116fc0163a8_0_4"/>
          <p:cNvSpPr txBox="1"/>
          <p:nvPr/>
        </p:nvSpPr>
        <p:spPr>
          <a:xfrm>
            <a:off x="66700" y="43275"/>
            <a:ext cx="7666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ORGANIZATIONAL ENABLEMENT </a:t>
            </a:r>
            <a:endParaRPr b="1" i="0" sz="2200" u="none" cap="none" strike="noStrike">
              <a:solidFill>
                <a:schemeClr val="dk1"/>
              </a:solidFill>
              <a:latin typeface="Roboto"/>
              <a:ea typeface="Roboto"/>
              <a:cs typeface="Roboto"/>
              <a:sym typeface="Roboto"/>
            </a:endParaRPr>
          </a:p>
        </p:txBody>
      </p:sp>
      <p:sp>
        <p:nvSpPr>
          <p:cNvPr id="173" name="Google Shape;173;g116fc0163a8_0_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Finance</a:t>
            </a:r>
            <a:endParaRPr b="1" i="0" sz="1900" u="none" cap="none" strike="noStrike">
              <a:solidFill>
                <a:schemeClr val="dk1"/>
              </a:solidFill>
              <a:latin typeface="Roboto"/>
              <a:ea typeface="Roboto"/>
              <a:cs typeface="Roboto"/>
              <a:sym typeface="Roboto"/>
            </a:endParaRPr>
          </a:p>
        </p:txBody>
      </p:sp>
      <p:sp>
        <p:nvSpPr>
          <p:cNvPr id="174" name="Google Shape;174;g116fc0163a8_0_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Marketing</a:t>
            </a:r>
            <a:endParaRPr b="1" i="0" sz="1900" u="none" cap="none" strike="noStrike">
              <a:solidFill>
                <a:schemeClr val="dk1"/>
              </a:solidFill>
              <a:latin typeface="Roboto"/>
              <a:ea typeface="Roboto"/>
              <a:cs typeface="Roboto"/>
              <a:sym typeface="Roboto"/>
            </a:endParaRPr>
          </a:p>
        </p:txBody>
      </p:sp>
      <p:sp>
        <p:nvSpPr>
          <p:cNvPr id="175" name="Google Shape;175;g116fc0163a8_0_4"/>
          <p:cNvSpPr txBox="1"/>
          <p:nvPr/>
        </p:nvSpPr>
        <p:spPr>
          <a:xfrm>
            <a:off x="152400" y="11098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HR</a:t>
            </a:r>
            <a:endParaRPr b="1" i="0" sz="1900" u="none" cap="none" strike="noStrike">
              <a:solidFill>
                <a:schemeClr val="dk1"/>
              </a:solidFill>
              <a:latin typeface="Roboto"/>
              <a:ea typeface="Roboto"/>
              <a:cs typeface="Roboto"/>
              <a:sym typeface="Roboto"/>
            </a:endParaRPr>
          </a:p>
        </p:txBody>
      </p:sp>
      <p:sp>
        <p:nvSpPr>
          <p:cNvPr id="176" name="Google Shape;176;g116fc0163a8_0_4"/>
          <p:cNvSpPr txBox="1"/>
          <p:nvPr/>
        </p:nvSpPr>
        <p:spPr>
          <a:xfrm>
            <a:off x="667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77" name="Google Shape;177;g116fc0163a8_0_4"/>
          <p:cNvSpPr txBox="1"/>
          <p:nvPr/>
        </p:nvSpPr>
        <p:spPr>
          <a:xfrm>
            <a:off x="136485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Finance</a:t>
            </a:r>
            <a:endParaRPr b="0" i="0" sz="1000" u="none" cap="none" strike="noStrike">
              <a:solidFill>
                <a:srgbClr val="000000"/>
              </a:solidFill>
              <a:latin typeface="Calibri"/>
              <a:ea typeface="Calibri"/>
              <a:cs typeface="Calibri"/>
              <a:sym typeface="Calibri"/>
            </a:endParaRPr>
          </a:p>
        </p:txBody>
      </p:sp>
      <p:sp>
        <p:nvSpPr>
          <p:cNvPr id="178" name="Google Shape;178;g116fc0163a8_0_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Lean Portfolio Management</a:t>
            </a:r>
            <a:endParaRPr b="0" i="0" sz="1000" u="none" cap="none" strike="noStrike">
              <a:solidFill>
                <a:srgbClr val="000000"/>
              </a:solidFill>
              <a:latin typeface="Calibri"/>
              <a:ea typeface="Calibri"/>
              <a:cs typeface="Calibri"/>
              <a:sym typeface="Calibri"/>
            </a:endParaRPr>
          </a:p>
        </p:txBody>
      </p:sp>
      <p:sp>
        <p:nvSpPr>
          <p:cNvPr id="179" name="Google Shape;179;g116fc0163a8_0_4"/>
          <p:cNvSpPr txBox="1"/>
          <p:nvPr/>
        </p:nvSpPr>
        <p:spPr>
          <a:xfrm>
            <a:off x="26905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Adaptive Org Design</a:t>
            </a:r>
            <a:endParaRPr b="0" i="0" sz="1000" u="none" cap="none" strike="noStrike">
              <a:solidFill>
                <a:srgbClr val="000000"/>
              </a:solidFill>
              <a:latin typeface="Calibri"/>
              <a:ea typeface="Calibri"/>
              <a:cs typeface="Calibri"/>
              <a:sym typeface="Calibri"/>
            </a:endParaRPr>
          </a:p>
        </p:txBody>
      </p:sp>
      <p:sp>
        <p:nvSpPr>
          <p:cNvPr id="180" name="Google Shape;180;g116fc0163a8_0_4"/>
          <p:cNvSpPr txBox="1"/>
          <p:nvPr/>
        </p:nvSpPr>
        <p:spPr>
          <a:xfrm>
            <a:off x="1364850" y="2321450"/>
            <a:ext cx="1014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HR</a:t>
            </a:r>
            <a:endParaRPr b="0" i="0" sz="1000" u="none" cap="none" strike="noStrike">
              <a:solidFill>
                <a:srgbClr val="000000"/>
              </a:solidFill>
              <a:latin typeface="Calibri"/>
              <a:ea typeface="Calibri"/>
              <a:cs typeface="Calibri"/>
              <a:sym typeface="Calibri"/>
            </a:endParaRPr>
          </a:p>
        </p:txBody>
      </p:sp>
      <p:sp>
        <p:nvSpPr>
          <p:cNvPr id="181" name="Google Shape;181;g116fc0163a8_0_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82" name="Google Shape;182;g116fc0163a8_0_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83" name="Google Shape;183;g116fc0163a8_0_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Marketing</a:t>
            </a:r>
            <a:endParaRPr b="0" i="0" sz="1000" u="none" cap="none" strike="noStrike">
              <a:solidFill>
                <a:srgbClr val="000000"/>
              </a:solidFill>
              <a:latin typeface="Calibri"/>
              <a:ea typeface="Calibri"/>
              <a:cs typeface="Calibri"/>
              <a:sym typeface="Calibri"/>
            </a:endParaRPr>
          </a:p>
        </p:txBody>
      </p:sp>
      <p:pic>
        <p:nvPicPr>
          <p:cNvPr id="184" name="Google Shape;184;g116fc0163a8_0_4">
            <a:hlinkClick action="ppaction://hlinksldjump" r:id="rId9"/>
          </p:cNvPr>
          <p:cNvPicPr preferRelativeResize="0"/>
          <p:nvPr/>
        </p:nvPicPr>
        <p:blipFill rotWithShape="1">
          <a:blip r:embed="rId4">
            <a:alphaModFix/>
          </a:blip>
          <a:srcRect b="0" l="0" r="0" t="0"/>
          <a:stretch/>
        </p:blipFill>
        <p:spPr>
          <a:xfrm>
            <a:off x="168125" y="1497050"/>
            <a:ext cx="784910" cy="877074"/>
          </a:xfrm>
          <a:prstGeom prst="rect">
            <a:avLst/>
          </a:prstGeom>
          <a:noFill/>
          <a:ln>
            <a:noFill/>
          </a:ln>
        </p:spPr>
      </p:pic>
      <p:pic>
        <p:nvPicPr>
          <p:cNvPr id="185" name="Google Shape;185;g116fc0163a8_0_4">
            <a:hlinkClick action="ppaction://hlinksldjump" r:id="rId10"/>
          </p:cNvPr>
          <p:cNvPicPr preferRelativeResize="0"/>
          <p:nvPr/>
        </p:nvPicPr>
        <p:blipFill rotWithShape="1">
          <a:blip r:embed="rId11">
            <a:alphaModFix/>
          </a:blip>
          <a:srcRect b="0" l="0" r="0" t="0"/>
          <a:stretch/>
        </p:blipFill>
        <p:spPr>
          <a:xfrm>
            <a:off x="1462196" y="1497037"/>
            <a:ext cx="784910" cy="877074"/>
          </a:xfrm>
          <a:prstGeom prst="rect">
            <a:avLst/>
          </a:prstGeom>
          <a:noFill/>
          <a:ln>
            <a:noFill/>
          </a:ln>
        </p:spPr>
      </p:pic>
      <p:cxnSp>
        <p:nvCxnSpPr>
          <p:cNvPr id="186" name="Google Shape;186;g116fc0163a8_0_4"/>
          <p:cNvCxnSpPr/>
          <p:nvPr/>
        </p:nvCxnSpPr>
        <p:spPr>
          <a:xfrm>
            <a:off x="1010268" y="193558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87" name="Google Shape;187;g116fc0163a8_0_4"/>
          <p:cNvCxnSpPr/>
          <p:nvPr/>
        </p:nvCxnSpPr>
        <p:spPr>
          <a:xfrm>
            <a:off x="2327933" y="1935587"/>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88" name="Google Shape;188;g116fc0163a8_0_4">
            <a:hlinkClick action="ppaction://hlinksldjump" r:id="rId12"/>
          </p:cNvPr>
          <p:cNvPicPr preferRelativeResize="0"/>
          <p:nvPr/>
        </p:nvPicPr>
        <p:blipFill rotWithShape="1">
          <a:blip r:embed="rId13">
            <a:alphaModFix/>
          </a:blip>
          <a:srcRect b="0" l="0" r="0" t="0"/>
          <a:stretch/>
        </p:blipFill>
        <p:spPr>
          <a:xfrm>
            <a:off x="2779851" y="1497037"/>
            <a:ext cx="784910" cy="877074"/>
          </a:xfrm>
          <a:prstGeom prst="rect">
            <a:avLst/>
          </a:prstGeom>
          <a:noFill/>
          <a:ln>
            <a:noFill/>
          </a:ln>
        </p:spPr>
      </p:pic>
      <p:pic>
        <p:nvPicPr>
          <p:cNvPr id="189" name="Google Shape;189;g116fc0163a8_0_4">
            <a:hlinkClick action="ppaction://hlinksldjump" r:id="rId14"/>
          </p:cNvPr>
          <p:cNvPicPr preferRelativeResize="0"/>
          <p:nvPr/>
        </p:nvPicPr>
        <p:blipFill rotWithShape="1">
          <a:blip r:embed="rId15">
            <a:alphaModFix/>
          </a:blip>
          <a:srcRect b="0" l="0" r="0" t="0"/>
          <a:stretch/>
        </p:blipFill>
        <p:spPr>
          <a:xfrm>
            <a:off x="1479027" y="5472025"/>
            <a:ext cx="784923" cy="877074"/>
          </a:xfrm>
          <a:prstGeom prst="rect">
            <a:avLst/>
          </a:prstGeom>
          <a:noFill/>
          <a:ln>
            <a:noFill/>
          </a:ln>
        </p:spPr>
      </p:pic>
      <p:cxnSp>
        <p:nvCxnSpPr>
          <p:cNvPr id="190" name="Google Shape;190;g116fc0163a8_0_4"/>
          <p:cNvCxnSpPr/>
          <p:nvPr/>
        </p:nvCxnSpPr>
        <p:spPr>
          <a:xfrm>
            <a:off x="1019255" y="5910564"/>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91" name="Google Shape;191;g116fc0163a8_0_4"/>
          <p:cNvCxnSpPr/>
          <p:nvPr/>
        </p:nvCxnSpPr>
        <p:spPr>
          <a:xfrm>
            <a:off x="2336939" y="5910564"/>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92" name="Google Shape;192;g116fc0163a8_0_4">
            <a:hlinkClick action="ppaction://hlinksldjump" r:id="rId16"/>
          </p:cNvPr>
          <p:cNvPicPr preferRelativeResize="0"/>
          <p:nvPr/>
        </p:nvPicPr>
        <p:blipFill rotWithShape="1">
          <a:blip r:embed="rId4">
            <a:alphaModFix/>
          </a:blip>
          <a:srcRect b="0" l="0" r="0" t="0"/>
          <a:stretch/>
        </p:blipFill>
        <p:spPr>
          <a:xfrm>
            <a:off x="177100" y="5472025"/>
            <a:ext cx="784923" cy="877074"/>
          </a:xfrm>
          <a:prstGeom prst="rect">
            <a:avLst/>
          </a:prstGeom>
          <a:noFill/>
          <a:ln>
            <a:noFill/>
          </a:ln>
        </p:spPr>
      </p:pic>
      <p:sp>
        <p:nvSpPr>
          <p:cNvPr id="193" name="Google Shape;193;g116fc0163a8_0_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7"/>
              </a:rPr>
              <a:t>Go Back to Learning Programs</a:t>
            </a:r>
            <a:endParaRPr b="1" i="0" sz="1400" u="none" cap="none" strike="noStrike">
              <a:solidFill>
                <a:srgbClr val="000000"/>
              </a:solidFill>
              <a:latin typeface="Roboto"/>
              <a:ea typeface="Roboto"/>
              <a:cs typeface="Roboto"/>
              <a:sym typeface="Roboto"/>
            </a:endParaRPr>
          </a:p>
        </p:txBody>
      </p:sp>
      <p:pic>
        <p:nvPicPr>
          <p:cNvPr id="194" name="Google Shape;194;g116fc0163a8_0_4"/>
          <p:cNvPicPr preferRelativeResize="0"/>
          <p:nvPr/>
        </p:nvPicPr>
        <p:blipFill>
          <a:blip r:embed="rId18">
            <a:alphaModFix/>
          </a:blip>
          <a:stretch>
            <a:fillRect/>
          </a:stretch>
        </p:blipFill>
        <p:spPr>
          <a:xfrm>
            <a:off x="5692000" y="-15900"/>
            <a:ext cx="6500000" cy="6500000"/>
          </a:xfrm>
          <a:prstGeom prst="rect">
            <a:avLst/>
          </a:prstGeom>
          <a:noFill/>
          <a:ln>
            <a:noFill/>
          </a:ln>
        </p:spPr>
      </p:pic>
      <p:sp>
        <p:nvSpPr>
          <p:cNvPr id="195" name="Google Shape;195;g116fc0163a8_0_4"/>
          <p:cNvSpPr txBox="1"/>
          <p:nvPr/>
        </p:nvSpPr>
        <p:spPr>
          <a:xfrm>
            <a:off x="2653500" y="62944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Product Management</a:t>
            </a:r>
            <a:endParaRPr b="0" i="0" sz="1000" u="none" cap="none" strike="noStrike">
              <a:solidFill>
                <a:srgbClr val="000000"/>
              </a:solidFill>
              <a:latin typeface="Calibri"/>
              <a:ea typeface="Calibri"/>
              <a:cs typeface="Calibri"/>
              <a:sym typeface="Calibri"/>
            </a:endParaRPr>
          </a:p>
        </p:txBody>
      </p:sp>
      <p:pic>
        <p:nvPicPr>
          <p:cNvPr id="196" name="Google Shape;196;g116fc0163a8_0_4">
            <a:hlinkClick action="ppaction://hlinksldjump" r:id="rId19"/>
          </p:cNvPr>
          <p:cNvPicPr preferRelativeResize="0"/>
          <p:nvPr/>
        </p:nvPicPr>
        <p:blipFill rotWithShape="1">
          <a:blip r:embed="rId20">
            <a:alphaModFix/>
          </a:blip>
          <a:srcRect b="0" l="0" r="0" t="0"/>
          <a:stretch/>
        </p:blipFill>
        <p:spPr>
          <a:xfrm>
            <a:off x="2768513" y="5471400"/>
            <a:ext cx="784275" cy="87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14b27b5351_0_24"/>
          <p:cNvSpPr/>
          <p:nvPr/>
        </p:nvSpPr>
        <p:spPr>
          <a:xfrm>
            <a:off x="-58800" y="-130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 name="Google Shape;202;g114b27b5351_0_24">
            <a:hlinkClick action="ppaction://hlinksldjump" r:id="rId3"/>
          </p:cNvPr>
          <p:cNvPicPr preferRelativeResize="0"/>
          <p:nvPr/>
        </p:nvPicPr>
        <p:blipFill rotWithShape="1">
          <a:blip r:embed="rId4">
            <a:alphaModFix/>
          </a:blip>
          <a:srcRect b="0" l="0" r="0" t="0"/>
          <a:stretch/>
        </p:blipFill>
        <p:spPr>
          <a:xfrm>
            <a:off x="1477929" y="5472026"/>
            <a:ext cx="784257" cy="876350"/>
          </a:xfrm>
          <a:prstGeom prst="rect">
            <a:avLst/>
          </a:prstGeom>
          <a:noFill/>
          <a:ln>
            <a:noFill/>
          </a:ln>
        </p:spPr>
      </p:pic>
      <p:cxnSp>
        <p:nvCxnSpPr>
          <p:cNvPr id="203" name="Google Shape;203;g114b27b5351_0_24"/>
          <p:cNvCxnSpPr/>
          <p:nvPr/>
        </p:nvCxnSpPr>
        <p:spPr>
          <a:xfrm>
            <a:off x="1018546" y="5910201"/>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04" name="Google Shape;204;g114b27b5351_0_24"/>
          <p:cNvCxnSpPr/>
          <p:nvPr/>
        </p:nvCxnSpPr>
        <p:spPr>
          <a:xfrm>
            <a:off x="2335116" y="5910201"/>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05" name="Google Shape;205;g114b27b5351_0_24">
            <a:hlinkClick action="ppaction://hlinksldjump" r:id="rId5"/>
          </p:cNvPr>
          <p:cNvPicPr preferRelativeResize="0"/>
          <p:nvPr/>
        </p:nvPicPr>
        <p:blipFill rotWithShape="1">
          <a:blip r:embed="rId6">
            <a:alphaModFix/>
          </a:blip>
          <a:srcRect b="0" l="0" r="0" t="0"/>
          <a:stretch/>
        </p:blipFill>
        <p:spPr>
          <a:xfrm>
            <a:off x="177103" y="5472026"/>
            <a:ext cx="784257" cy="876350"/>
          </a:xfrm>
          <a:prstGeom prst="rect">
            <a:avLst/>
          </a:prstGeom>
          <a:noFill/>
          <a:ln>
            <a:noFill/>
          </a:ln>
        </p:spPr>
      </p:pic>
      <p:pic>
        <p:nvPicPr>
          <p:cNvPr id="206" name="Google Shape;206;g114b27b5351_0_24">
            <a:hlinkClick action="ppaction://hlinksldjump" r:id="rId7"/>
          </p:cNvPr>
          <p:cNvPicPr preferRelativeResize="0"/>
          <p:nvPr/>
        </p:nvPicPr>
        <p:blipFill rotWithShape="1">
          <a:blip r:embed="rId8">
            <a:alphaModFix/>
          </a:blip>
          <a:srcRect b="0" l="0" r="0" t="0"/>
          <a:stretch/>
        </p:blipFill>
        <p:spPr>
          <a:xfrm>
            <a:off x="2778814" y="5472026"/>
            <a:ext cx="784257" cy="876350"/>
          </a:xfrm>
          <a:prstGeom prst="rect">
            <a:avLst/>
          </a:prstGeom>
          <a:noFill/>
          <a:ln>
            <a:noFill/>
          </a:ln>
        </p:spPr>
      </p:pic>
      <p:pic>
        <p:nvPicPr>
          <p:cNvPr id="207" name="Google Shape;207;g114b27b5351_0_24">
            <a:hlinkClick action="ppaction://hlinksldjump" r:id="rId9"/>
          </p:cNvPr>
          <p:cNvPicPr preferRelativeResize="0"/>
          <p:nvPr/>
        </p:nvPicPr>
        <p:blipFill rotWithShape="1">
          <a:blip r:embed="rId10">
            <a:alphaModFix/>
          </a:blip>
          <a:srcRect b="0" l="0" r="0" t="0"/>
          <a:stretch/>
        </p:blipFill>
        <p:spPr>
          <a:xfrm>
            <a:off x="1476532" y="3511725"/>
            <a:ext cx="771921" cy="862550"/>
          </a:xfrm>
          <a:prstGeom prst="rect">
            <a:avLst/>
          </a:prstGeom>
          <a:noFill/>
          <a:ln>
            <a:noFill/>
          </a:ln>
        </p:spPr>
      </p:pic>
      <p:cxnSp>
        <p:nvCxnSpPr>
          <p:cNvPr id="208" name="Google Shape;208;g114b27b5351_0_24"/>
          <p:cNvCxnSpPr/>
          <p:nvPr/>
        </p:nvCxnSpPr>
        <p:spPr>
          <a:xfrm>
            <a:off x="1024377" y="3943003"/>
            <a:ext cx="364800" cy="0"/>
          </a:xfrm>
          <a:prstGeom prst="straightConnector1">
            <a:avLst/>
          </a:prstGeom>
          <a:noFill/>
          <a:ln cap="flat" cmpd="sng" w="19050">
            <a:solidFill>
              <a:srgbClr val="757070"/>
            </a:solidFill>
            <a:prstDash val="solid"/>
            <a:miter lim="800000"/>
            <a:headEnd len="sm" w="sm" type="none"/>
            <a:tailEnd len="sm" w="sm" type="none"/>
          </a:ln>
        </p:spPr>
      </p:cxnSp>
      <p:cxnSp>
        <p:nvCxnSpPr>
          <p:cNvPr id="209" name="Google Shape;209;g114b27b5351_0_24"/>
          <p:cNvCxnSpPr/>
          <p:nvPr/>
        </p:nvCxnSpPr>
        <p:spPr>
          <a:xfrm>
            <a:off x="2320230" y="3943003"/>
            <a:ext cx="364800" cy="0"/>
          </a:xfrm>
          <a:prstGeom prst="straightConnector1">
            <a:avLst/>
          </a:prstGeom>
          <a:noFill/>
          <a:ln cap="flat" cmpd="sng" w="19050">
            <a:solidFill>
              <a:srgbClr val="757070"/>
            </a:solidFill>
            <a:prstDash val="solid"/>
            <a:miter lim="800000"/>
            <a:headEnd len="sm" w="sm" type="none"/>
            <a:tailEnd len="sm" w="sm" type="none"/>
          </a:ln>
        </p:spPr>
      </p:cxnSp>
      <p:pic>
        <p:nvPicPr>
          <p:cNvPr id="210" name="Google Shape;210;g114b27b5351_0_24">
            <a:hlinkClick action="ppaction://hlinksldjump" r:id="rId11"/>
          </p:cNvPr>
          <p:cNvPicPr preferRelativeResize="0"/>
          <p:nvPr/>
        </p:nvPicPr>
        <p:blipFill rotWithShape="1">
          <a:blip r:embed="rId6">
            <a:alphaModFix/>
          </a:blip>
          <a:srcRect b="0" l="0" r="0" t="0"/>
          <a:stretch/>
        </p:blipFill>
        <p:spPr>
          <a:xfrm>
            <a:off x="196175" y="3511725"/>
            <a:ext cx="771921" cy="862550"/>
          </a:xfrm>
          <a:prstGeom prst="rect">
            <a:avLst/>
          </a:prstGeom>
          <a:noFill/>
          <a:ln>
            <a:noFill/>
          </a:ln>
        </p:spPr>
      </p:pic>
      <p:pic>
        <p:nvPicPr>
          <p:cNvPr id="211" name="Google Shape;211;g114b27b5351_0_24">
            <a:hlinkClick action="ppaction://hlinksldjump" r:id="rId12"/>
          </p:cNvPr>
          <p:cNvPicPr preferRelativeResize="0"/>
          <p:nvPr/>
        </p:nvPicPr>
        <p:blipFill rotWithShape="1">
          <a:blip r:embed="rId13">
            <a:alphaModFix/>
          </a:blip>
          <a:srcRect b="0" l="0" r="0" t="0"/>
          <a:stretch/>
        </p:blipFill>
        <p:spPr>
          <a:xfrm>
            <a:off x="2756947" y="3526249"/>
            <a:ext cx="771921" cy="862550"/>
          </a:xfrm>
          <a:prstGeom prst="rect">
            <a:avLst/>
          </a:prstGeom>
          <a:noFill/>
          <a:ln>
            <a:noFill/>
          </a:ln>
        </p:spPr>
      </p:pic>
      <p:pic>
        <p:nvPicPr>
          <p:cNvPr id="212" name="Google Shape;212;g114b27b5351_0_24">
            <a:hlinkClick action="ppaction://hlinksldjump" r:id="rId14"/>
          </p:cNvPr>
          <p:cNvPicPr preferRelativeResize="0"/>
          <p:nvPr/>
        </p:nvPicPr>
        <p:blipFill rotWithShape="1">
          <a:blip r:embed="rId15">
            <a:alphaModFix/>
          </a:blip>
          <a:srcRect b="0" l="0" r="0" t="0"/>
          <a:stretch/>
        </p:blipFill>
        <p:spPr>
          <a:xfrm>
            <a:off x="1468994" y="1498373"/>
            <a:ext cx="784284" cy="876359"/>
          </a:xfrm>
          <a:prstGeom prst="rect">
            <a:avLst/>
          </a:prstGeom>
          <a:noFill/>
          <a:ln>
            <a:noFill/>
          </a:ln>
        </p:spPr>
      </p:pic>
      <p:cxnSp>
        <p:nvCxnSpPr>
          <p:cNvPr id="213" name="Google Shape;213;g114b27b5351_0_24"/>
          <p:cNvCxnSpPr/>
          <p:nvPr/>
        </p:nvCxnSpPr>
        <p:spPr>
          <a:xfrm>
            <a:off x="1009597" y="1936551"/>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14" name="Google Shape;214;g114b27b5351_0_24"/>
          <p:cNvCxnSpPr/>
          <p:nvPr/>
        </p:nvCxnSpPr>
        <p:spPr>
          <a:xfrm>
            <a:off x="2326207" y="1936551"/>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15" name="Google Shape;215;g114b27b5351_0_24">
            <a:hlinkClick action="ppaction://hlinksldjump" r:id="rId16"/>
          </p:cNvPr>
          <p:cNvPicPr preferRelativeResize="0"/>
          <p:nvPr/>
        </p:nvPicPr>
        <p:blipFill rotWithShape="1">
          <a:blip r:embed="rId6">
            <a:alphaModFix/>
          </a:blip>
          <a:srcRect b="0" l="0" r="0" t="0"/>
          <a:stretch/>
        </p:blipFill>
        <p:spPr>
          <a:xfrm>
            <a:off x="168128" y="1498373"/>
            <a:ext cx="784284" cy="876359"/>
          </a:xfrm>
          <a:prstGeom prst="rect">
            <a:avLst/>
          </a:prstGeom>
          <a:noFill/>
          <a:ln>
            <a:noFill/>
          </a:ln>
        </p:spPr>
      </p:pic>
      <p:sp>
        <p:nvSpPr>
          <p:cNvPr id="216" name="Google Shape;216;g114b27b5351_0_2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7" name="Google Shape;217;g114b27b5351_0_2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18" name="Google Shape;218;g114b27b5351_0_2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19" name="Google Shape;219;g114b27b5351_0_24"/>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VALUE DELIVERY</a:t>
            </a:r>
            <a:endParaRPr b="1" i="0" sz="2200" u="none" cap="none" strike="noStrike">
              <a:solidFill>
                <a:schemeClr val="dk1"/>
              </a:solidFill>
              <a:latin typeface="Roboto"/>
              <a:ea typeface="Roboto"/>
              <a:cs typeface="Roboto"/>
              <a:sym typeface="Roboto"/>
            </a:endParaRPr>
          </a:p>
        </p:txBody>
      </p:sp>
      <p:sp>
        <p:nvSpPr>
          <p:cNvPr id="220" name="Google Shape;220;g114b27b5351_0_2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Delivery Management</a:t>
            </a:r>
            <a:endParaRPr b="1" i="0" sz="1900" u="none" cap="none" strike="noStrike">
              <a:solidFill>
                <a:schemeClr val="dk1"/>
              </a:solidFill>
              <a:latin typeface="Roboto"/>
              <a:ea typeface="Roboto"/>
              <a:cs typeface="Roboto"/>
              <a:sym typeface="Roboto"/>
            </a:endParaRPr>
          </a:p>
        </p:txBody>
      </p:sp>
      <p:sp>
        <p:nvSpPr>
          <p:cNvPr id="221" name="Google Shape;221;g114b27b5351_0_2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Engineering</a:t>
            </a:r>
            <a:endParaRPr b="1" i="0" sz="1900" u="none" cap="none" strike="noStrike">
              <a:solidFill>
                <a:schemeClr val="dk1"/>
              </a:solidFill>
              <a:latin typeface="Roboto"/>
              <a:ea typeface="Roboto"/>
              <a:cs typeface="Roboto"/>
              <a:sym typeface="Roboto"/>
            </a:endParaRPr>
          </a:p>
        </p:txBody>
      </p:sp>
      <p:sp>
        <p:nvSpPr>
          <p:cNvPr id="222" name="Google Shape;222;g114b27b5351_0_24"/>
          <p:cNvSpPr txBox="1"/>
          <p:nvPr/>
        </p:nvSpPr>
        <p:spPr>
          <a:xfrm>
            <a:off x="152400" y="1109850"/>
            <a:ext cx="35916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Product Management</a:t>
            </a:r>
            <a:endParaRPr b="1" i="0" sz="1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Roboto"/>
              <a:ea typeface="Roboto"/>
              <a:cs typeface="Roboto"/>
              <a:sym typeface="Roboto"/>
            </a:endParaRPr>
          </a:p>
        </p:txBody>
      </p:sp>
      <p:sp>
        <p:nvSpPr>
          <p:cNvPr id="223" name="Google Shape;223;g114b27b5351_0_24"/>
          <p:cNvSpPr txBox="1"/>
          <p:nvPr/>
        </p:nvSpPr>
        <p:spPr>
          <a:xfrm>
            <a:off x="76200" y="4332163"/>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24" name="Google Shape;224;g114b27b5351_0_24"/>
          <p:cNvSpPr txBox="1"/>
          <p:nvPr/>
        </p:nvSpPr>
        <p:spPr>
          <a:xfrm>
            <a:off x="1364850" y="4334925"/>
            <a:ext cx="1014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Project and Delivery Management</a:t>
            </a:r>
            <a:endParaRPr b="0" i="0" sz="1000" u="none" cap="none" strike="noStrike">
              <a:solidFill>
                <a:srgbClr val="000000"/>
              </a:solidFill>
              <a:latin typeface="Calibri"/>
              <a:ea typeface="Calibri"/>
              <a:cs typeface="Calibri"/>
              <a:sym typeface="Calibri"/>
            </a:endParaRPr>
          </a:p>
        </p:txBody>
      </p:sp>
      <p:sp>
        <p:nvSpPr>
          <p:cNvPr id="225" name="Google Shape;225;g114b27b5351_0_2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Delivery at Scale</a:t>
            </a:r>
            <a:endParaRPr b="0" i="0" sz="1000" u="none" cap="none" strike="noStrike">
              <a:solidFill>
                <a:srgbClr val="000000"/>
              </a:solidFill>
              <a:latin typeface="Calibri"/>
              <a:ea typeface="Calibri"/>
              <a:cs typeface="Calibri"/>
              <a:sym typeface="Calibri"/>
            </a:endParaRPr>
          </a:p>
        </p:txBody>
      </p:sp>
      <p:sp>
        <p:nvSpPr>
          <p:cNvPr id="226" name="Google Shape;226;g114b27b5351_0_24"/>
          <p:cNvSpPr txBox="1"/>
          <p:nvPr/>
        </p:nvSpPr>
        <p:spPr>
          <a:xfrm>
            <a:off x="26143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Product Management</a:t>
            </a:r>
            <a:endParaRPr b="0" i="0" sz="1000" u="none" cap="none" strike="noStrike">
              <a:solidFill>
                <a:srgbClr val="000000"/>
              </a:solidFill>
              <a:latin typeface="Calibri"/>
              <a:ea typeface="Calibri"/>
              <a:cs typeface="Calibri"/>
              <a:sym typeface="Calibri"/>
            </a:endParaRPr>
          </a:p>
        </p:txBody>
      </p:sp>
      <p:sp>
        <p:nvSpPr>
          <p:cNvPr id="227" name="Google Shape;227;g114b27b5351_0_24"/>
          <p:cNvSpPr txBox="1"/>
          <p:nvPr/>
        </p:nvSpPr>
        <p:spPr>
          <a:xfrm>
            <a:off x="136485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Product Ownership</a:t>
            </a:r>
            <a:endParaRPr b="0" i="0" sz="1000" u="none" cap="none" strike="noStrike">
              <a:solidFill>
                <a:srgbClr val="000000"/>
              </a:solidFill>
              <a:latin typeface="Calibri"/>
              <a:ea typeface="Calibri"/>
              <a:cs typeface="Calibri"/>
              <a:sym typeface="Calibri"/>
            </a:endParaRPr>
          </a:p>
        </p:txBody>
      </p:sp>
      <p:sp>
        <p:nvSpPr>
          <p:cNvPr id="228" name="Google Shape;228;g114b27b5351_0_2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29" name="Google Shape;229;g114b27b5351_0_2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30" name="Google Shape;230;g114b27b5351_0_2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Programming</a:t>
            </a:r>
            <a:endParaRPr b="0" i="0" sz="1000" u="none" cap="none" strike="noStrike">
              <a:solidFill>
                <a:srgbClr val="000000"/>
              </a:solidFill>
              <a:latin typeface="Calibri"/>
              <a:ea typeface="Calibri"/>
              <a:cs typeface="Calibri"/>
              <a:sym typeface="Calibri"/>
            </a:endParaRPr>
          </a:p>
        </p:txBody>
      </p:sp>
      <p:sp>
        <p:nvSpPr>
          <p:cNvPr id="231" name="Google Shape;231;g114b27b5351_0_24"/>
          <p:cNvSpPr txBox="1"/>
          <p:nvPr/>
        </p:nvSpPr>
        <p:spPr>
          <a:xfrm>
            <a:off x="2690500" y="63590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Software Design</a:t>
            </a:r>
            <a:endParaRPr b="0" i="0" sz="1000" u="none" cap="none" strike="noStrike">
              <a:solidFill>
                <a:srgbClr val="000000"/>
              </a:solidFill>
              <a:latin typeface="Calibri"/>
              <a:ea typeface="Calibri"/>
              <a:cs typeface="Calibri"/>
              <a:sym typeface="Calibri"/>
            </a:endParaRPr>
          </a:p>
        </p:txBody>
      </p:sp>
      <p:sp>
        <p:nvSpPr>
          <p:cNvPr id="232" name="Google Shape;232;g114b27b5351_0_2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7"/>
              </a:rPr>
              <a:t>Go Back to Learning Programs</a:t>
            </a:r>
            <a:endParaRPr b="1" i="0" sz="1400" u="none" cap="none" strike="noStrike">
              <a:solidFill>
                <a:srgbClr val="000000"/>
              </a:solidFill>
              <a:latin typeface="Roboto"/>
              <a:ea typeface="Roboto"/>
              <a:cs typeface="Roboto"/>
              <a:sym typeface="Roboto"/>
            </a:endParaRPr>
          </a:p>
        </p:txBody>
      </p:sp>
      <p:pic>
        <p:nvPicPr>
          <p:cNvPr id="233" name="Google Shape;233;g114b27b5351_0_24">
            <a:hlinkClick action="ppaction://hlinksldjump" r:id="rId18"/>
          </p:cNvPr>
          <p:cNvPicPr preferRelativeResize="0"/>
          <p:nvPr/>
        </p:nvPicPr>
        <p:blipFill rotWithShape="1">
          <a:blip r:embed="rId19">
            <a:alphaModFix/>
          </a:blip>
          <a:srcRect b="0" l="0" r="0" t="0"/>
          <a:stretch/>
        </p:blipFill>
        <p:spPr>
          <a:xfrm>
            <a:off x="2729313" y="1498375"/>
            <a:ext cx="784275" cy="876350"/>
          </a:xfrm>
          <a:prstGeom prst="rect">
            <a:avLst/>
          </a:prstGeom>
          <a:noFill/>
          <a:ln>
            <a:noFill/>
          </a:ln>
        </p:spPr>
      </p:pic>
      <p:pic>
        <p:nvPicPr>
          <p:cNvPr id="234" name="Google Shape;234;g114b27b5351_0_24"/>
          <p:cNvPicPr preferRelativeResize="0"/>
          <p:nvPr/>
        </p:nvPicPr>
        <p:blipFill>
          <a:blip r:embed="rId20">
            <a:alphaModFix/>
          </a:blip>
          <a:stretch>
            <a:fillRect/>
          </a:stretch>
        </p:blipFill>
        <p:spPr>
          <a:xfrm>
            <a:off x="5705125" y="-15900"/>
            <a:ext cx="6486874" cy="6486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14b27b5351_0_64"/>
          <p:cNvSpPr/>
          <p:nvPr/>
        </p:nvSpPr>
        <p:spPr>
          <a:xfrm>
            <a:off x="-58800" y="-130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g114b27b5351_0_64">
            <a:hlinkClick action="ppaction://hlinksldjump" r:id="rId3"/>
          </p:cNvPr>
          <p:cNvPicPr preferRelativeResize="0"/>
          <p:nvPr/>
        </p:nvPicPr>
        <p:blipFill rotWithShape="1">
          <a:blip r:embed="rId4">
            <a:alphaModFix/>
          </a:blip>
          <a:srcRect b="0" l="0" r="0" t="0"/>
          <a:stretch/>
        </p:blipFill>
        <p:spPr>
          <a:xfrm>
            <a:off x="1610119" y="3972048"/>
            <a:ext cx="784306" cy="876384"/>
          </a:xfrm>
          <a:prstGeom prst="rect">
            <a:avLst/>
          </a:prstGeom>
          <a:noFill/>
          <a:ln>
            <a:noFill/>
          </a:ln>
        </p:spPr>
      </p:pic>
      <p:cxnSp>
        <p:nvCxnSpPr>
          <p:cNvPr id="241" name="Google Shape;241;g114b27b5351_0_64"/>
          <p:cNvCxnSpPr/>
          <p:nvPr/>
        </p:nvCxnSpPr>
        <p:spPr>
          <a:xfrm>
            <a:off x="1150708" y="4410240"/>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42" name="Google Shape;242;g114b27b5351_0_64"/>
          <p:cNvCxnSpPr/>
          <p:nvPr/>
        </p:nvCxnSpPr>
        <p:spPr>
          <a:xfrm>
            <a:off x="2467355" y="4410240"/>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43" name="Google Shape;243;g114b27b5351_0_64">
            <a:hlinkClick action="ppaction://hlinksldjump" r:id="rId5"/>
          </p:cNvPr>
          <p:cNvPicPr preferRelativeResize="0"/>
          <p:nvPr/>
        </p:nvPicPr>
        <p:blipFill rotWithShape="1">
          <a:blip r:embed="rId6">
            <a:alphaModFix/>
          </a:blip>
          <a:srcRect b="0" l="0" r="0" t="0"/>
          <a:stretch/>
        </p:blipFill>
        <p:spPr>
          <a:xfrm>
            <a:off x="309215" y="3972048"/>
            <a:ext cx="784306" cy="876384"/>
          </a:xfrm>
          <a:prstGeom prst="rect">
            <a:avLst/>
          </a:prstGeom>
          <a:noFill/>
          <a:ln>
            <a:noFill/>
          </a:ln>
        </p:spPr>
      </p:pic>
      <p:pic>
        <p:nvPicPr>
          <p:cNvPr id="244" name="Google Shape;244;g114b27b5351_0_64">
            <a:hlinkClick action="ppaction://hlinksldjump" r:id="rId7"/>
          </p:cNvPr>
          <p:cNvPicPr preferRelativeResize="0"/>
          <p:nvPr/>
        </p:nvPicPr>
        <p:blipFill rotWithShape="1">
          <a:blip r:embed="rId8">
            <a:alphaModFix/>
          </a:blip>
          <a:srcRect b="0" l="0" r="0" t="0"/>
          <a:stretch/>
        </p:blipFill>
        <p:spPr>
          <a:xfrm>
            <a:off x="2884784" y="3972740"/>
            <a:ext cx="784306" cy="876384"/>
          </a:xfrm>
          <a:prstGeom prst="rect">
            <a:avLst/>
          </a:prstGeom>
          <a:noFill/>
          <a:ln>
            <a:noFill/>
          </a:ln>
        </p:spPr>
      </p:pic>
      <p:pic>
        <p:nvPicPr>
          <p:cNvPr id="245" name="Google Shape;245;g114b27b5351_0_64">
            <a:hlinkClick action="ppaction://hlinksldjump" r:id="rId9"/>
          </p:cNvPr>
          <p:cNvPicPr preferRelativeResize="0"/>
          <p:nvPr/>
        </p:nvPicPr>
        <p:blipFill rotWithShape="1">
          <a:blip r:embed="rId10">
            <a:alphaModFix/>
          </a:blip>
          <a:srcRect b="0" l="0" r="0" t="0"/>
          <a:stretch/>
        </p:blipFill>
        <p:spPr>
          <a:xfrm>
            <a:off x="1592696" y="1958663"/>
            <a:ext cx="782825" cy="876384"/>
          </a:xfrm>
          <a:prstGeom prst="rect">
            <a:avLst/>
          </a:prstGeom>
          <a:noFill/>
          <a:ln>
            <a:noFill/>
          </a:ln>
        </p:spPr>
      </p:pic>
      <p:pic>
        <p:nvPicPr>
          <p:cNvPr id="246" name="Google Shape;246;g114b27b5351_0_64">
            <a:hlinkClick action="ppaction://hlinksldjump" r:id="rId11"/>
          </p:cNvPr>
          <p:cNvPicPr preferRelativeResize="0"/>
          <p:nvPr/>
        </p:nvPicPr>
        <p:blipFill rotWithShape="1">
          <a:blip r:embed="rId6">
            <a:alphaModFix/>
          </a:blip>
          <a:srcRect b="0" l="0" r="0" t="0"/>
          <a:stretch/>
        </p:blipFill>
        <p:spPr>
          <a:xfrm>
            <a:off x="294250" y="1958663"/>
            <a:ext cx="782825" cy="876384"/>
          </a:xfrm>
          <a:prstGeom prst="rect">
            <a:avLst/>
          </a:prstGeom>
          <a:noFill/>
          <a:ln>
            <a:noFill/>
          </a:ln>
        </p:spPr>
      </p:pic>
      <p:pic>
        <p:nvPicPr>
          <p:cNvPr id="247" name="Google Shape;247;g114b27b5351_0_64">
            <a:hlinkClick action="ppaction://hlinksldjump" r:id="rId12"/>
          </p:cNvPr>
          <p:cNvPicPr preferRelativeResize="0"/>
          <p:nvPr/>
        </p:nvPicPr>
        <p:blipFill rotWithShape="1">
          <a:blip r:embed="rId13">
            <a:alphaModFix/>
          </a:blip>
          <a:srcRect b="0" l="0" r="0" t="0"/>
          <a:stretch/>
        </p:blipFill>
        <p:spPr>
          <a:xfrm>
            <a:off x="2891200" y="1959355"/>
            <a:ext cx="782825" cy="876384"/>
          </a:xfrm>
          <a:prstGeom prst="rect">
            <a:avLst/>
          </a:prstGeom>
          <a:noFill/>
          <a:ln>
            <a:noFill/>
          </a:ln>
        </p:spPr>
      </p:pic>
      <p:sp>
        <p:nvSpPr>
          <p:cNvPr id="248" name="Google Shape;248;g114b27b5351_0_6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9" name="Google Shape;249;g114b27b5351_0_64"/>
          <p:cNvCxnSpPr/>
          <p:nvPr/>
        </p:nvCxnSpPr>
        <p:spPr>
          <a:xfrm>
            <a:off x="1127404" y="4410590"/>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50" name="Google Shape;250;g114b27b5351_0_64"/>
          <p:cNvCxnSpPr/>
          <p:nvPr/>
        </p:nvCxnSpPr>
        <p:spPr>
          <a:xfrm>
            <a:off x="2445063" y="4410590"/>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51" name="Google Shape;251;g114b27b5351_0_64"/>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VALUE DELIVERY</a:t>
            </a:r>
            <a:endParaRPr b="1" i="0" sz="2200" u="none" cap="none" strike="noStrike">
              <a:solidFill>
                <a:schemeClr val="dk1"/>
              </a:solidFill>
              <a:latin typeface="Roboto"/>
              <a:ea typeface="Roboto"/>
              <a:cs typeface="Roboto"/>
              <a:sym typeface="Roboto"/>
            </a:endParaRPr>
          </a:p>
        </p:txBody>
      </p:sp>
      <p:sp>
        <p:nvSpPr>
          <p:cNvPr id="252" name="Google Shape;252;g114b27b5351_0_64"/>
          <p:cNvSpPr txBox="1"/>
          <p:nvPr/>
        </p:nvSpPr>
        <p:spPr>
          <a:xfrm>
            <a:off x="193350" y="3577263"/>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DevOps</a:t>
            </a:r>
            <a:endParaRPr b="1" i="0" sz="1900" u="none" cap="none" strike="noStrike">
              <a:solidFill>
                <a:schemeClr val="dk1"/>
              </a:solidFill>
              <a:latin typeface="Roboto"/>
              <a:ea typeface="Roboto"/>
              <a:cs typeface="Roboto"/>
              <a:sym typeface="Roboto"/>
            </a:endParaRPr>
          </a:p>
        </p:txBody>
      </p:sp>
      <p:sp>
        <p:nvSpPr>
          <p:cNvPr id="253" name="Google Shape;253;g114b27b5351_0_64"/>
          <p:cNvSpPr txBox="1"/>
          <p:nvPr/>
        </p:nvSpPr>
        <p:spPr>
          <a:xfrm>
            <a:off x="269550" y="1570163"/>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Testing</a:t>
            </a:r>
            <a:endParaRPr b="1" i="0" sz="1900" u="none" cap="none" strike="noStrike">
              <a:solidFill>
                <a:schemeClr val="dk1"/>
              </a:solidFill>
              <a:latin typeface="Roboto"/>
              <a:ea typeface="Roboto"/>
              <a:cs typeface="Roboto"/>
              <a:sym typeface="Roboto"/>
            </a:endParaRPr>
          </a:p>
        </p:txBody>
      </p:sp>
      <p:sp>
        <p:nvSpPr>
          <p:cNvPr id="254" name="Google Shape;254;g114b27b5351_0_64"/>
          <p:cNvSpPr txBox="1"/>
          <p:nvPr/>
        </p:nvSpPr>
        <p:spPr>
          <a:xfrm>
            <a:off x="193350" y="4792476"/>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chemeClr val="dk1"/>
              </a:solidFill>
              <a:latin typeface="Calibri"/>
              <a:ea typeface="Calibri"/>
              <a:cs typeface="Calibri"/>
              <a:sym typeface="Calibri"/>
            </a:endParaRPr>
          </a:p>
        </p:txBody>
      </p:sp>
      <p:sp>
        <p:nvSpPr>
          <p:cNvPr id="255" name="Google Shape;255;g114b27b5351_0_64"/>
          <p:cNvSpPr txBox="1"/>
          <p:nvPr/>
        </p:nvSpPr>
        <p:spPr>
          <a:xfrm>
            <a:off x="1482000" y="4795238"/>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Foundations of DevOps</a:t>
            </a:r>
            <a:endParaRPr b="0" i="0" sz="1000" u="none" cap="none" strike="noStrike">
              <a:solidFill>
                <a:srgbClr val="000000"/>
              </a:solidFill>
              <a:latin typeface="Calibri"/>
              <a:ea typeface="Calibri"/>
              <a:cs typeface="Calibri"/>
              <a:sym typeface="Calibri"/>
            </a:endParaRPr>
          </a:p>
        </p:txBody>
      </p:sp>
      <p:sp>
        <p:nvSpPr>
          <p:cNvPr id="256" name="Google Shape;256;g114b27b5351_0_64"/>
          <p:cNvSpPr txBox="1"/>
          <p:nvPr/>
        </p:nvSpPr>
        <p:spPr>
          <a:xfrm>
            <a:off x="2770650" y="4795238"/>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Implementing DevOps</a:t>
            </a:r>
            <a:endParaRPr b="0" i="0" sz="1000" u="none" cap="none" strike="noStrike">
              <a:solidFill>
                <a:srgbClr val="000000"/>
              </a:solidFill>
              <a:latin typeface="Calibri"/>
              <a:ea typeface="Calibri"/>
              <a:cs typeface="Calibri"/>
              <a:sym typeface="Calibri"/>
            </a:endParaRPr>
          </a:p>
        </p:txBody>
      </p:sp>
      <p:sp>
        <p:nvSpPr>
          <p:cNvPr id="257" name="Google Shape;257;g114b27b5351_0_64"/>
          <p:cNvSpPr txBox="1"/>
          <p:nvPr/>
        </p:nvSpPr>
        <p:spPr>
          <a:xfrm>
            <a:off x="2731450" y="2781763"/>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Test Automation</a:t>
            </a:r>
            <a:endParaRPr b="0" i="0" sz="1000" u="none" cap="none" strike="noStrike">
              <a:solidFill>
                <a:srgbClr val="000000"/>
              </a:solidFill>
              <a:latin typeface="Calibri"/>
              <a:ea typeface="Calibri"/>
              <a:cs typeface="Calibri"/>
              <a:sym typeface="Calibri"/>
            </a:endParaRPr>
          </a:p>
        </p:txBody>
      </p:sp>
      <p:sp>
        <p:nvSpPr>
          <p:cNvPr id="258" name="Google Shape;258;g114b27b5351_0_64"/>
          <p:cNvSpPr txBox="1"/>
          <p:nvPr/>
        </p:nvSpPr>
        <p:spPr>
          <a:xfrm>
            <a:off x="1482000" y="2781763"/>
            <a:ext cx="1014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Testing</a:t>
            </a:r>
            <a:endParaRPr b="0" i="0" sz="1000" u="none" cap="none" strike="noStrike">
              <a:solidFill>
                <a:srgbClr val="000000"/>
              </a:solidFill>
              <a:latin typeface="Calibri"/>
              <a:ea typeface="Calibri"/>
              <a:cs typeface="Calibri"/>
              <a:sym typeface="Calibri"/>
            </a:endParaRPr>
          </a:p>
        </p:txBody>
      </p:sp>
      <p:sp>
        <p:nvSpPr>
          <p:cNvPr id="259" name="Google Shape;259;g114b27b5351_0_64"/>
          <p:cNvSpPr txBox="1"/>
          <p:nvPr/>
        </p:nvSpPr>
        <p:spPr>
          <a:xfrm>
            <a:off x="193350" y="2781763"/>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cxnSp>
        <p:nvCxnSpPr>
          <p:cNvPr id="260" name="Google Shape;260;g114b27b5351_0_64"/>
          <p:cNvCxnSpPr/>
          <p:nvPr/>
        </p:nvCxnSpPr>
        <p:spPr>
          <a:xfrm>
            <a:off x="1127418" y="2395900"/>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61" name="Google Shape;261;g114b27b5351_0_64"/>
          <p:cNvCxnSpPr/>
          <p:nvPr/>
        </p:nvCxnSpPr>
        <p:spPr>
          <a:xfrm>
            <a:off x="2445083" y="2395900"/>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62" name="Google Shape;262;g114b27b5351_0_6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4"/>
              </a:rPr>
              <a:t>Go Back to Learning Programs</a:t>
            </a:r>
            <a:endParaRPr b="1" i="0" sz="1400" u="none" cap="none" strike="noStrike">
              <a:solidFill>
                <a:srgbClr val="000000"/>
              </a:solidFill>
              <a:latin typeface="Roboto"/>
              <a:ea typeface="Roboto"/>
              <a:cs typeface="Roboto"/>
              <a:sym typeface="Roboto"/>
            </a:endParaRPr>
          </a:p>
        </p:txBody>
      </p:sp>
      <p:pic>
        <p:nvPicPr>
          <p:cNvPr id="263" name="Google Shape;263;g114b27b5351_0_64"/>
          <p:cNvPicPr preferRelativeResize="0"/>
          <p:nvPr/>
        </p:nvPicPr>
        <p:blipFill>
          <a:blip r:embed="rId15">
            <a:alphaModFix/>
          </a:blip>
          <a:stretch>
            <a:fillRect/>
          </a:stretch>
        </p:blipFill>
        <p:spPr>
          <a:xfrm>
            <a:off x="5705125" y="-15900"/>
            <a:ext cx="6486874" cy="6486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7" name="Shape 267"/>
        <p:cNvGrpSpPr/>
        <p:nvPr/>
      </p:nvGrpSpPr>
      <p:grpSpPr>
        <a:xfrm>
          <a:off x="0" y="0"/>
          <a:ext cx="0" cy="0"/>
          <a:chOff x="0" y="0"/>
          <a:chExt cx="0" cy="0"/>
        </a:xfrm>
      </p:grpSpPr>
      <p:pic>
        <p:nvPicPr>
          <p:cNvPr id="268" name="Google Shape;268;g116dedbe5e9_1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269" name="Google Shape;269;g116dedbe5e9_1_0"/>
          <p:cNvSpPr txBox="1"/>
          <p:nvPr/>
        </p:nvSpPr>
        <p:spPr>
          <a:xfrm>
            <a:off x="91998" y="1891175"/>
            <a:ext cx="4485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lang="en-US" sz="1900">
                <a:solidFill>
                  <a:schemeClr val="dk1"/>
                </a:solidFill>
                <a:latin typeface="Roboto"/>
                <a:ea typeface="Roboto"/>
                <a:cs typeface="Roboto"/>
                <a:sym typeface="Roboto"/>
              </a:rPr>
              <a:t>Leadership Essentials Skills Collection</a:t>
            </a:r>
            <a:endParaRPr b="1" i="0" sz="1900" u="none" cap="none" strike="noStrike">
              <a:solidFill>
                <a:schemeClr val="dk1"/>
              </a:solidFill>
              <a:latin typeface="Roboto"/>
              <a:ea typeface="Roboto"/>
              <a:cs typeface="Roboto"/>
              <a:sym typeface="Roboto"/>
            </a:endParaRPr>
          </a:p>
        </p:txBody>
      </p:sp>
      <p:sp>
        <p:nvSpPr>
          <p:cNvPr id="270" name="Google Shape;270;g116dedbe5e9_1_0"/>
          <p:cNvSpPr txBox="1"/>
          <p:nvPr/>
        </p:nvSpPr>
        <p:spPr>
          <a:xfrm>
            <a:off x="66700" y="2718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latin typeface="Roboto"/>
                <a:ea typeface="Roboto"/>
                <a:cs typeface="Roboto"/>
                <a:sym typeface="Roboto"/>
              </a:rPr>
              <a:t>MICRO-CREDENTIALS </a:t>
            </a:r>
            <a:endParaRPr b="1" i="0" sz="2200" u="none" cap="none" strike="noStrike">
              <a:solidFill>
                <a:schemeClr val="dk1"/>
              </a:solidFill>
              <a:latin typeface="Roboto"/>
              <a:ea typeface="Roboto"/>
              <a:cs typeface="Roboto"/>
              <a:sym typeface="Roboto"/>
            </a:endParaRPr>
          </a:p>
        </p:txBody>
      </p:sp>
      <p:sp>
        <p:nvSpPr>
          <p:cNvPr id="271" name="Google Shape;271;g116dedbe5e9_1_0"/>
          <p:cNvSpPr txBox="1"/>
          <p:nvPr/>
        </p:nvSpPr>
        <p:spPr>
          <a:xfrm>
            <a:off x="132425" y="791425"/>
            <a:ext cx="5972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Roboto"/>
                <a:ea typeface="Roboto"/>
                <a:cs typeface="Roboto"/>
                <a:sym typeface="Roboto"/>
              </a:rPr>
              <a:t>Micro-credential courses are short learning experiences designed to help you quickly gain practical, job-ready skills.</a:t>
            </a:r>
            <a:endParaRPr i="0" sz="1400" u="none" cap="none" strike="noStrike">
              <a:solidFill>
                <a:schemeClr val="dk1"/>
              </a:solidFill>
            </a:endParaRPr>
          </a:p>
        </p:txBody>
      </p:sp>
      <p:pic>
        <p:nvPicPr>
          <p:cNvPr id="272" name="Google Shape;272;g116dedbe5e9_1_0">
            <a:hlinkClick action="ppaction://hlinksldjump" r:id="rId4"/>
          </p:cNvPr>
          <p:cNvPicPr preferRelativeResize="0"/>
          <p:nvPr/>
        </p:nvPicPr>
        <p:blipFill rotWithShape="1">
          <a:blip r:embed="rId5">
            <a:alphaModFix/>
          </a:blip>
          <a:srcRect b="0" l="5253" r="5253" t="0"/>
          <a:stretch/>
        </p:blipFill>
        <p:spPr>
          <a:xfrm>
            <a:off x="3706274" y="3240706"/>
            <a:ext cx="1086978" cy="1214597"/>
          </a:xfrm>
          <a:prstGeom prst="rect">
            <a:avLst/>
          </a:prstGeom>
          <a:noFill/>
          <a:ln>
            <a:noFill/>
          </a:ln>
        </p:spPr>
      </p:pic>
      <p:sp>
        <p:nvSpPr>
          <p:cNvPr id="273" name="Google Shape;273;g116dedbe5e9_1_0"/>
          <p:cNvSpPr txBox="1"/>
          <p:nvPr/>
        </p:nvSpPr>
        <p:spPr>
          <a:xfrm>
            <a:off x="3312702" y="4498832"/>
            <a:ext cx="188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Change</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Management</a:t>
            </a:r>
            <a:endParaRPr sz="1500">
              <a:solidFill>
                <a:schemeClr val="dk1"/>
              </a:solidFill>
              <a:latin typeface="Calibri"/>
              <a:ea typeface="Calibri"/>
              <a:cs typeface="Calibri"/>
              <a:sym typeface="Calibri"/>
            </a:endParaRPr>
          </a:p>
        </p:txBody>
      </p:sp>
      <p:pic>
        <p:nvPicPr>
          <p:cNvPr id="274" name="Google Shape;274;g116dedbe5e9_1_0">
            <a:hlinkClick action="ppaction://hlinksldjump" r:id="rId6"/>
          </p:cNvPr>
          <p:cNvPicPr preferRelativeResize="0"/>
          <p:nvPr/>
        </p:nvPicPr>
        <p:blipFill rotWithShape="1">
          <a:blip r:embed="rId7">
            <a:alphaModFix/>
          </a:blip>
          <a:srcRect b="0" l="5253" r="5253" t="0"/>
          <a:stretch/>
        </p:blipFill>
        <p:spPr>
          <a:xfrm>
            <a:off x="5334099" y="3240706"/>
            <a:ext cx="1086978" cy="1214597"/>
          </a:xfrm>
          <a:prstGeom prst="rect">
            <a:avLst/>
          </a:prstGeom>
          <a:noFill/>
          <a:ln>
            <a:noFill/>
          </a:ln>
        </p:spPr>
      </p:pic>
      <p:sp>
        <p:nvSpPr>
          <p:cNvPr id="275" name="Google Shape;275;g116dedbe5e9_1_0"/>
          <p:cNvSpPr txBox="1"/>
          <p:nvPr/>
        </p:nvSpPr>
        <p:spPr>
          <a:xfrm>
            <a:off x="4940527" y="4498832"/>
            <a:ext cx="188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Coaching</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Conversations</a:t>
            </a:r>
            <a:endParaRPr sz="1500">
              <a:solidFill>
                <a:schemeClr val="dk1"/>
              </a:solidFill>
              <a:latin typeface="Calibri"/>
              <a:ea typeface="Calibri"/>
              <a:cs typeface="Calibri"/>
              <a:sym typeface="Calibri"/>
            </a:endParaRPr>
          </a:p>
        </p:txBody>
      </p:sp>
      <p:pic>
        <p:nvPicPr>
          <p:cNvPr id="276" name="Google Shape;276;g116dedbe5e9_1_0">
            <a:hlinkClick action="ppaction://hlinksldjump" r:id="rId8"/>
          </p:cNvPr>
          <p:cNvPicPr preferRelativeResize="0"/>
          <p:nvPr/>
        </p:nvPicPr>
        <p:blipFill rotWithShape="1">
          <a:blip r:embed="rId9">
            <a:alphaModFix/>
          </a:blip>
          <a:srcRect b="0" l="5253" r="5253" t="0"/>
          <a:stretch/>
        </p:blipFill>
        <p:spPr>
          <a:xfrm>
            <a:off x="469774" y="3240706"/>
            <a:ext cx="1086978" cy="1214597"/>
          </a:xfrm>
          <a:prstGeom prst="rect">
            <a:avLst/>
          </a:prstGeom>
          <a:noFill/>
          <a:ln>
            <a:noFill/>
          </a:ln>
        </p:spPr>
      </p:pic>
      <p:sp>
        <p:nvSpPr>
          <p:cNvPr id="277" name="Google Shape;277;g116dedbe5e9_1_0"/>
          <p:cNvSpPr txBox="1"/>
          <p:nvPr/>
        </p:nvSpPr>
        <p:spPr>
          <a:xfrm>
            <a:off x="76202" y="4498832"/>
            <a:ext cx="188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Authentic</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Leadership</a:t>
            </a:r>
            <a:endParaRPr b="0" i="0" sz="1500" u="none" cap="none" strike="noStrike">
              <a:solidFill>
                <a:srgbClr val="000000"/>
              </a:solidFill>
              <a:latin typeface="Calibri"/>
              <a:ea typeface="Calibri"/>
              <a:cs typeface="Calibri"/>
              <a:sym typeface="Calibri"/>
            </a:endParaRPr>
          </a:p>
        </p:txBody>
      </p:sp>
      <p:pic>
        <p:nvPicPr>
          <p:cNvPr id="278" name="Google Shape;278;g116dedbe5e9_1_0">
            <a:hlinkClick action="ppaction://hlinksldjump" r:id="rId10"/>
          </p:cNvPr>
          <p:cNvPicPr preferRelativeResize="0"/>
          <p:nvPr/>
        </p:nvPicPr>
        <p:blipFill rotWithShape="1">
          <a:blip r:embed="rId11">
            <a:alphaModFix/>
          </a:blip>
          <a:srcRect b="0" l="5253" r="5253" t="0"/>
          <a:stretch/>
        </p:blipFill>
        <p:spPr>
          <a:xfrm>
            <a:off x="2097599" y="3240706"/>
            <a:ext cx="1086978" cy="1214597"/>
          </a:xfrm>
          <a:prstGeom prst="rect">
            <a:avLst/>
          </a:prstGeom>
          <a:noFill/>
          <a:ln>
            <a:noFill/>
          </a:ln>
        </p:spPr>
      </p:pic>
      <p:sp>
        <p:nvSpPr>
          <p:cNvPr id="279" name="Google Shape;279;g116dedbe5e9_1_0"/>
          <p:cNvSpPr txBox="1"/>
          <p:nvPr/>
        </p:nvSpPr>
        <p:spPr>
          <a:xfrm>
            <a:off x="1704027" y="4498832"/>
            <a:ext cx="18885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Building </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Emotional </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Intelligence</a:t>
            </a:r>
            <a:endParaRPr b="0" i="0" sz="1500" u="none" cap="none" strike="noStrike">
              <a:solidFill>
                <a:srgbClr val="000000"/>
              </a:solidFill>
              <a:latin typeface="Calibri"/>
              <a:ea typeface="Calibri"/>
              <a:cs typeface="Calibri"/>
              <a:sym typeface="Calibri"/>
            </a:endParaRPr>
          </a:p>
        </p:txBody>
      </p:sp>
      <p:pic>
        <p:nvPicPr>
          <p:cNvPr id="280" name="Google Shape;280;g116dedbe5e9_1_0">
            <a:hlinkClick action="ppaction://hlinksldjump" r:id="rId12"/>
          </p:cNvPr>
          <p:cNvPicPr preferRelativeResize="0"/>
          <p:nvPr/>
        </p:nvPicPr>
        <p:blipFill rotWithShape="1">
          <a:blip r:embed="rId13">
            <a:alphaModFix/>
          </a:blip>
          <a:srcRect b="0" l="5253" r="5253" t="0"/>
          <a:stretch/>
        </p:blipFill>
        <p:spPr>
          <a:xfrm>
            <a:off x="8538949" y="3240706"/>
            <a:ext cx="1086978" cy="1214597"/>
          </a:xfrm>
          <a:prstGeom prst="rect">
            <a:avLst/>
          </a:prstGeom>
          <a:noFill/>
          <a:ln>
            <a:noFill/>
          </a:ln>
        </p:spPr>
      </p:pic>
      <p:sp>
        <p:nvSpPr>
          <p:cNvPr id="281" name="Google Shape;281;g116dedbe5e9_1_0"/>
          <p:cNvSpPr txBox="1"/>
          <p:nvPr/>
        </p:nvSpPr>
        <p:spPr>
          <a:xfrm>
            <a:off x="8145377" y="4498832"/>
            <a:ext cx="188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Leadership</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Styles</a:t>
            </a:r>
            <a:endParaRPr sz="1500">
              <a:solidFill>
                <a:schemeClr val="dk1"/>
              </a:solidFill>
              <a:latin typeface="Calibri"/>
              <a:ea typeface="Calibri"/>
              <a:cs typeface="Calibri"/>
              <a:sym typeface="Calibri"/>
            </a:endParaRPr>
          </a:p>
        </p:txBody>
      </p:sp>
      <p:pic>
        <p:nvPicPr>
          <p:cNvPr id="282" name="Google Shape;282;g116dedbe5e9_1_0">
            <a:hlinkClick action="ppaction://hlinksldjump" r:id="rId14"/>
          </p:cNvPr>
          <p:cNvPicPr preferRelativeResize="0"/>
          <p:nvPr/>
        </p:nvPicPr>
        <p:blipFill rotWithShape="1">
          <a:blip r:embed="rId15">
            <a:alphaModFix/>
          </a:blip>
          <a:srcRect b="0" l="5253" r="5253" t="0"/>
          <a:stretch/>
        </p:blipFill>
        <p:spPr>
          <a:xfrm>
            <a:off x="10166774" y="3240706"/>
            <a:ext cx="1086978" cy="1214597"/>
          </a:xfrm>
          <a:prstGeom prst="rect">
            <a:avLst/>
          </a:prstGeom>
          <a:noFill/>
          <a:ln>
            <a:noFill/>
          </a:ln>
        </p:spPr>
      </p:pic>
      <p:sp>
        <p:nvSpPr>
          <p:cNvPr id="283" name="Google Shape;283;g116dedbe5e9_1_0"/>
          <p:cNvSpPr txBox="1"/>
          <p:nvPr/>
        </p:nvSpPr>
        <p:spPr>
          <a:xfrm>
            <a:off x="9773202" y="4498832"/>
            <a:ext cx="188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Navigating</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Conflict</a:t>
            </a:r>
            <a:endParaRPr sz="1500">
              <a:solidFill>
                <a:schemeClr val="dk1"/>
              </a:solidFill>
              <a:latin typeface="Calibri"/>
              <a:ea typeface="Calibri"/>
              <a:cs typeface="Calibri"/>
              <a:sym typeface="Calibri"/>
            </a:endParaRPr>
          </a:p>
        </p:txBody>
      </p:sp>
      <p:pic>
        <p:nvPicPr>
          <p:cNvPr id="284" name="Google Shape;284;g116dedbe5e9_1_0">
            <a:hlinkClick action="ppaction://hlinksldjump" r:id="rId16"/>
          </p:cNvPr>
          <p:cNvPicPr preferRelativeResize="0"/>
          <p:nvPr/>
        </p:nvPicPr>
        <p:blipFill rotWithShape="1">
          <a:blip r:embed="rId17">
            <a:alphaModFix/>
          </a:blip>
          <a:srcRect b="0" l="5253" r="5253" t="0"/>
          <a:stretch/>
        </p:blipFill>
        <p:spPr>
          <a:xfrm>
            <a:off x="6930274" y="3240706"/>
            <a:ext cx="1086978" cy="1214597"/>
          </a:xfrm>
          <a:prstGeom prst="rect">
            <a:avLst/>
          </a:prstGeom>
          <a:noFill/>
          <a:ln>
            <a:noFill/>
          </a:ln>
        </p:spPr>
      </p:pic>
      <p:sp>
        <p:nvSpPr>
          <p:cNvPr id="285" name="Google Shape;285;g116dedbe5e9_1_0"/>
          <p:cNvSpPr txBox="1"/>
          <p:nvPr/>
        </p:nvSpPr>
        <p:spPr>
          <a:xfrm>
            <a:off x="6536702" y="4498832"/>
            <a:ext cx="188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Impactful</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Feedback</a:t>
            </a:r>
            <a:endParaRPr sz="1500">
              <a:solidFill>
                <a:schemeClr val="dk1"/>
              </a:solidFill>
              <a:latin typeface="Calibri"/>
              <a:ea typeface="Calibri"/>
              <a:cs typeface="Calibri"/>
              <a:sym typeface="Calibri"/>
            </a:endParaRPr>
          </a:p>
        </p:txBody>
      </p:sp>
      <p:sp>
        <p:nvSpPr>
          <p:cNvPr id="286" name="Google Shape;286;g116dedbe5e9_1_0"/>
          <p:cNvSpPr txBox="1"/>
          <p:nvPr/>
        </p:nvSpPr>
        <p:spPr>
          <a:xfrm>
            <a:off x="132425" y="2323700"/>
            <a:ext cx="5972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Roboto"/>
                <a:ea typeface="Roboto"/>
                <a:cs typeface="Roboto"/>
                <a:sym typeface="Roboto"/>
              </a:rPr>
              <a:t>Master the essentials of leadership with practical skills to build trust, navigate workplace challenges, and lead with confidence.</a:t>
            </a:r>
            <a:endParaRPr i="0" sz="1400" u="none" cap="none" strike="noStrike">
              <a:solidFill>
                <a:schemeClr val="dk1"/>
              </a:solidFill>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2021-04-12T17:40:07Z</dcterms:created>
  <dc:creator>carmen esparza</dc:creator>
</cp:coreProperties>
</file>